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7" r:id="rId4"/>
    <p:sldId id="259" r:id="rId5"/>
    <p:sldId id="262" r:id="rId6"/>
    <p:sldId id="261" r:id="rId7"/>
    <p:sldId id="282" r:id="rId8"/>
    <p:sldId id="264" r:id="rId9"/>
    <p:sldId id="267" r:id="rId10"/>
    <p:sldId id="269" r:id="rId11"/>
    <p:sldId id="265" r:id="rId12"/>
    <p:sldId id="270" r:id="rId13"/>
    <p:sldId id="271" r:id="rId14"/>
    <p:sldId id="266" r:id="rId15"/>
    <p:sldId id="272" r:id="rId16"/>
    <p:sldId id="273" r:id="rId17"/>
    <p:sldId id="284" r:id="rId18"/>
    <p:sldId id="278" r:id="rId19"/>
    <p:sldId id="283" r:id="rId20"/>
    <p:sldId id="279" r:id="rId21"/>
    <p:sldId id="280" r:id="rId22"/>
  </p:sldIdLst>
  <p:sldSz cx="12192000" cy="6858000"/>
  <p:notesSz cx="6858000" cy="9144000"/>
  <p:embeddedFontLst>
    <p:embeddedFont>
      <p:font typeface="Mikado Black" panose="02000000000000000000" charset="0"/>
      <p:bold r:id="rId25"/>
      <p:boldItalic r:id="rId26"/>
    </p:embeddedFont>
    <p:embeddedFont>
      <p:font typeface="Mikado Regular" panose="02000000000000000000" charset="0"/>
      <p:regular r:id="rId27"/>
      <p:italic r:id="rId28"/>
    </p:embeddedFont>
    <p:embeddedFont>
      <p:font typeface="Mikado Bold" panose="02000000000000000000" charset="0"/>
      <p:bold r:id="rId29"/>
      <p:boldItalic r:id="rId30"/>
    </p:embeddedFont>
    <p:embeddedFont>
      <p:font typeface="Mikado Ultra" panose="02000000000000000000" charset="0"/>
      <p:bold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Mikado Medium" panose="02000000000000000000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 : Vis l’aventure!" id="{2CDC58B3-EEBC-4A87-9FC1-0901722E4710}">
          <p14:sldIdLst>
            <p14:sldId id="256"/>
            <p14:sldId id="258"/>
            <p14:sldId id="257"/>
            <p14:sldId id="259"/>
            <p14:sldId id="262"/>
            <p14:sldId id="261"/>
            <p14:sldId id="282"/>
            <p14:sldId id="264"/>
            <p14:sldId id="267"/>
            <p14:sldId id="269"/>
            <p14:sldId id="265"/>
            <p14:sldId id="270"/>
            <p14:sldId id="271"/>
            <p14:sldId id="266"/>
            <p14:sldId id="272"/>
            <p14:sldId id="273"/>
            <p14:sldId id="284"/>
          </p14:sldIdLst>
        </p14:section>
        <p14:section name="Personnalisable" id="{C88AF074-1830-4404-9607-D4E10560B31D}">
          <p14:sldIdLst>
            <p14:sldId id="278"/>
            <p14:sldId id="283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Topping" initials="JT" lastIdx="4" clrIdx="0">
    <p:extLst>
      <p:ext uri="{19B8F6BF-5375-455C-9EA6-DF929625EA0E}">
        <p15:presenceInfo xmlns:p15="http://schemas.microsoft.com/office/powerpoint/2012/main" userId="S-1-5-21-2425304196-658290077-3312937313-14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3AB"/>
    <a:srgbClr val="FBDAE8"/>
    <a:srgbClr val="E3D8EB"/>
    <a:srgbClr val="B1D9F1"/>
    <a:srgbClr val="E21776"/>
    <a:srgbClr val="00A1DE"/>
    <a:srgbClr val="00A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9" autoAdjust="0"/>
    <p:restoredTop sz="81243" autoAdjust="0"/>
  </p:normalViewPr>
  <p:slideViewPr>
    <p:cSldViewPr snapToObjects="1">
      <p:cViewPr varScale="1">
        <p:scale>
          <a:sx n="74" d="100"/>
          <a:sy n="74" d="100"/>
        </p:scale>
        <p:origin x="127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9" d="100"/>
          <a:sy n="89" d="100"/>
        </p:scale>
        <p:origin x="35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7D66-2F29-7B43-909C-428E40D27DA4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DB88-53F8-6945-916B-DD6D75A13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AE07-E0E9-074D-A87E-C58C2302B7A9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BBBF6-CDC3-794A-9D86-6379A88A7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1"/>
            <a:ext cx="12192001" cy="57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0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57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12192000" cy="57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Divider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5223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E21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Mikado Regular" panose="02000000000000000000" charset="0"/>
              </a:defRPr>
            </a:lvl1pPr>
            <a:lvl2pPr>
              <a:spcBef>
                <a:spcPts val="600"/>
              </a:spcBef>
              <a:defRPr sz="1800">
                <a:latin typeface="Mikado Regular" panose="02000000000000000000" charset="0"/>
              </a:defRPr>
            </a:lvl2pPr>
            <a:lvl3pPr>
              <a:spcBef>
                <a:spcPts val="600"/>
              </a:spcBef>
              <a:defRPr sz="1600">
                <a:latin typeface="Mikado Regular" panose="02000000000000000000" charset="0"/>
              </a:defRPr>
            </a:lvl3pPr>
            <a:lvl4pPr>
              <a:spcBef>
                <a:spcPts val="600"/>
              </a:spcBef>
              <a:defRPr sz="1400">
                <a:latin typeface="Mikado Regular" panose="02000000000000000000" charset="0"/>
              </a:defRPr>
            </a:lvl4pPr>
            <a:lvl5pPr>
              <a:spcBef>
                <a:spcPts val="600"/>
              </a:spcBef>
              <a:defRPr sz="1200">
                <a:latin typeface="Mikado Regular" panose="0200000000000000000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>
                <a:latin typeface="+mn-lt"/>
              </a:defRPr>
            </a:lvl1pPr>
            <a:lvl2pPr>
              <a:spcBef>
                <a:spcPts val="600"/>
              </a:spcBef>
              <a:defRPr sz="1800">
                <a:latin typeface="+mn-lt"/>
              </a:defRPr>
            </a:lvl2pPr>
            <a:lvl3pPr>
              <a:spcBef>
                <a:spcPts val="600"/>
              </a:spcBef>
              <a:defRPr sz="1600">
                <a:latin typeface="+mn-lt"/>
              </a:defRPr>
            </a:lvl3pPr>
            <a:lvl4pPr>
              <a:spcBef>
                <a:spcPts val="600"/>
              </a:spcBef>
              <a:defRPr sz="1400">
                <a:latin typeface="+mn-lt"/>
              </a:defRPr>
            </a:lvl4pPr>
            <a:lvl5pPr>
              <a:spcBef>
                <a:spcPts val="600"/>
              </a:spcBef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ary Program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89694" y="2606265"/>
            <a:ext cx="6771993" cy="738664"/>
          </a:xfrm>
          <a:solidFill>
            <a:schemeClr val="accent1"/>
          </a:solidFill>
          <a:effectLst/>
        </p:spPr>
        <p:txBody>
          <a:bodyPr wrap="square" lIns="274320" tIns="182880" rIns="274320" bIns="18288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Décrivez</a:t>
            </a:r>
            <a:r>
              <a:rPr lang="en-US" dirty="0" smtClean="0"/>
              <a:t> </a:t>
            </a:r>
            <a:r>
              <a:rPr lang="en-US" dirty="0" err="1" smtClean="0"/>
              <a:t>l’activité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55303" y="334081"/>
            <a:ext cx="10906384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 baseline="0">
                <a:solidFill>
                  <a:schemeClr val="tx1"/>
                </a:solidFill>
                <a:effectLst/>
                <a:latin typeface="Mikado Black" panose="02000000000000000000" charset="0"/>
              </a:defRPr>
            </a:lvl1pPr>
          </a:lstStyle>
          <a:p>
            <a:r>
              <a:rPr lang="fr-FR" dirty="0" smtClean="0"/>
              <a:t>Cliquez pour modifier le nom de l’activité…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55303" y="1439501"/>
            <a:ext cx="3482975" cy="4191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 smtClean="0"/>
              <a:t>Ajoutez une image ici en cliquant sur l’icône ci-dessous. Au besoin, sélectionner l’image et la redimensionner</a:t>
            </a:r>
            <a:r>
              <a:rPr lang="en-US" dirty="0" smtClean="0"/>
              <a:t>…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267199" y="1439501"/>
            <a:ext cx="6705601" cy="691458"/>
          </a:xfrm>
          <a:solidFill>
            <a:schemeClr val="accent4"/>
          </a:solidFill>
        </p:spPr>
        <p:txBody>
          <a:bodyPr lIns="182880" tIns="182880" bIns="365760">
            <a:noAutofit/>
          </a:bodyPr>
          <a:lstStyle>
            <a:lvl1pPr marL="0" indent="0">
              <a:buNone/>
              <a:defRPr sz="3200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err="1" smtClean="0"/>
              <a:t>Écrivez</a:t>
            </a:r>
            <a:r>
              <a:rPr lang="en-US" dirty="0" smtClean="0"/>
              <a:t> la date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  <a:endParaRPr lang="en-CA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2130959"/>
            <a:ext cx="6705601" cy="533400"/>
          </a:xfrm>
          <a:solidFill>
            <a:schemeClr val="accent4"/>
          </a:solidFill>
        </p:spPr>
        <p:txBody>
          <a:bodyPr lIns="182880" tIns="91440" rIns="27432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 dirty="0" err="1" smtClean="0"/>
              <a:t>Écrivez</a:t>
            </a:r>
            <a:r>
              <a:rPr lang="en-US" dirty="0" smtClean="0"/>
              <a:t> </a:t>
            </a:r>
            <a:r>
              <a:rPr lang="en-US" dirty="0" err="1" smtClean="0"/>
              <a:t>l’heure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…</a:t>
            </a:r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5881100"/>
            <a:ext cx="1117167" cy="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39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ig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249289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5223AB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9376" y="378739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9" y="18282"/>
            <a:ext cx="3324457" cy="2906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12138"/>
            <a:ext cx="2209801" cy="1932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0" y="5759477"/>
            <a:ext cx="5667812" cy="10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12138"/>
            <a:ext cx="2209801" cy="19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4" y="5877897"/>
            <a:ext cx="5224136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8544"/>
            <a:ext cx="10515600" cy="376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684442"/>
            <a:ext cx="10192657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CED660AE-8F72-5944-9C00-6D1D12657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26" r:id="rId3"/>
    <p:sldLayoutId id="2147483724" r:id="rId4"/>
    <p:sldLayoutId id="2147483723" r:id="rId5"/>
    <p:sldLayoutId id="2147483712" r:id="rId6"/>
    <p:sldLayoutId id="2147483722" r:id="rId7"/>
    <p:sldLayoutId id="2147483713" r:id="rId8"/>
    <p:sldLayoutId id="2147483721" r:id="rId9"/>
    <p:sldLayoutId id="2147483720" r:id="rId10"/>
    <p:sldLayoutId id="2147483651" r:id="rId11"/>
    <p:sldLayoutId id="2147483695" r:id="rId12"/>
    <p:sldLayoutId id="2147483696" r:id="rId13"/>
    <p:sldLayoutId id="2147483725" r:id="rId14"/>
    <p:sldLayoutId id="2147483718" r:id="rId15"/>
    <p:sldLayoutId id="2147483715" r:id="rId16"/>
    <p:sldLayoutId id="2147483716" r:id="rId17"/>
    <p:sldLayoutId id="2147483717" r:id="rId18"/>
    <p:sldLayoutId id="2147483704" r:id="rId19"/>
    <p:sldLayoutId id="2147483727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spc="0">
          <a:solidFill>
            <a:schemeClr val="tx1"/>
          </a:solidFill>
          <a:latin typeface="+mj-lt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ikado Bold" panose="02000000000000000000" pitchFamily="50" charset="0"/>
              </a:rPr>
              <a:t>Club de lecture d’été TD 2019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Vis </a:t>
            </a:r>
            <a:r>
              <a:rPr lang="en-US" sz="3600" dirty="0" err="1">
                <a:latin typeface="+mn-lt"/>
              </a:rPr>
              <a:t>l’aventure</a:t>
            </a:r>
            <a:r>
              <a:rPr lang="en-US" sz="3600" dirty="0">
                <a:latin typeface="+mn-lt"/>
              </a:rPr>
              <a:t>!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018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3048000" cy="32640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700" y="205740"/>
            <a:ext cx="11899900" cy="1470516"/>
          </a:xfrm>
        </p:spPr>
        <p:txBody>
          <a:bodyPr>
            <a:noAutofit/>
          </a:bodyPr>
          <a:lstStyle/>
          <a:p>
            <a:pPr algn="ctr"/>
            <a:r>
              <a:rPr lang="en-US" sz="4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Pourquoi</a:t>
            </a:r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les </a:t>
            </a:r>
            <a:r>
              <a:rPr lang="en-CA" sz="4900" dirty="0" err="1" smtClean="0">
                <a:latin typeface="Mikado Black" panose="02000000000000000000" charset="0"/>
              </a:rPr>
              <a:t>éléphants</a:t>
            </a:r>
            <a:r>
              <a:rPr lang="en-CA" sz="4900" dirty="0" smtClean="0">
                <a:latin typeface="Mikado Black" panose="02000000000000000000" charset="0"/>
              </a:rPr>
              <a:t> </a:t>
            </a:r>
            <a:r>
              <a:rPr lang="en-CA" sz="4900" dirty="0" err="1" smtClean="0">
                <a:latin typeface="Mikado Black" panose="02000000000000000000" charset="0"/>
              </a:rPr>
              <a:t>n’utilisent</a:t>
            </a:r>
            <a:r>
              <a:rPr lang="en-CA" sz="4900" dirty="0" smtClean="0">
                <a:latin typeface="Mikado Black" panose="02000000000000000000" charset="0"/>
              </a:rPr>
              <a:t> pas </a:t>
            </a:r>
            <a:r>
              <a:rPr lang="en-CA" sz="4900" dirty="0" err="1" smtClean="0">
                <a:latin typeface="Mikado Black" panose="02000000000000000000" charset="0"/>
              </a:rPr>
              <a:t>d’ordinateur</a:t>
            </a:r>
            <a:r>
              <a:rPr lang="en-CA" sz="4900" dirty="0" smtClean="0">
                <a:latin typeface="Mikado Black" panose="02000000000000000000" charset="0"/>
              </a:rPr>
              <a:t>?</a:t>
            </a:r>
            <a:endParaRPr lang="en-CA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2700" y="4937807"/>
            <a:ext cx="12204700" cy="777193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Parce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qu’ils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ont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peur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des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souris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!</a:t>
            </a:r>
            <a:endParaRPr lang="en-C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996159" y="5000109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395220" y="5002407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8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Drôles</a:t>
            </a:r>
            <a:r>
              <a:rPr lang="en-US" dirty="0"/>
              <a:t> </a:t>
            </a:r>
            <a:r>
              <a:rPr lang="en-US" dirty="0" err="1"/>
              <a:t>d’histoires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68760"/>
            <a:ext cx="8001000" cy="5445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5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287" y="762000"/>
            <a:ext cx="8686800" cy="5899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299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2000"/>
            <a:ext cx="10087188" cy="563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670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Histoires</a:t>
            </a:r>
            <a:r>
              <a:rPr lang="en-US" dirty="0"/>
              <a:t> à </a:t>
            </a:r>
            <a:r>
              <a:rPr lang="en-US" dirty="0" err="1"/>
              <a:t>compléter</a:t>
            </a:r>
            <a:endParaRPr lang="en-CA" dirty="0"/>
          </a:p>
        </p:txBody>
      </p:sp>
      <p:pic>
        <p:nvPicPr>
          <p:cNvPr id="4" name="Picture 6" descr="image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 bwMode="auto">
          <a:xfrm>
            <a:off x="1901437" y="1447800"/>
            <a:ext cx="8305800" cy="50671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9448800" cy="53907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97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371" y="1441361"/>
            <a:ext cx="5334000" cy="4900098"/>
          </a:xfrm>
          <a:prstGeom prst="rect">
            <a:avLst/>
          </a:prstGeom>
          <a:ln w="57150">
            <a:solidFill>
              <a:srgbClr val="5223AB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Viens lire et écrire des critiques en ligne!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340"/>
          <a:stretch/>
        </p:blipFill>
        <p:spPr>
          <a:xfrm>
            <a:off x="762000" y="2514600"/>
            <a:ext cx="5029200" cy="1927681"/>
          </a:xfrm>
          <a:prstGeom prst="rect">
            <a:avLst/>
          </a:prstGeom>
          <a:ln w="57150">
            <a:solidFill>
              <a:srgbClr val="5223AB"/>
            </a:solidFill>
          </a:ln>
        </p:spPr>
      </p:pic>
    </p:spTree>
    <p:extLst>
      <p:ext uri="{BB962C8B-B14F-4D97-AF65-F5344CB8AC3E}">
        <p14:creationId xmlns:p14="http://schemas.microsoft.com/office/powerpoint/2010/main" val="82881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1"/>
          <a:stretch/>
        </p:blipFill>
        <p:spPr>
          <a:xfrm>
            <a:off x="1219200" y="2218730"/>
            <a:ext cx="9372600" cy="3820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1064654"/>
            <a:ext cx="5715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600" dirty="0">
                <a:solidFill>
                  <a:srgbClr val="5223AB"/>
                </a:solidFill>
                <a:latin typeface="+mj-lt"/>
              </a:rPr>
              <a:t>Vis </a:t>
            </a:r>
            <a:r>
              <a:rPr lang="en-CA" sz="6600" dirty="0" err="1">
                <a:solidFill>
                  <a:srgbClr val="5223AB"/>
                </a:solidFill>
                <a:latin typeface="+mj-lt"/>
              </a:rPr>
              <a:t>l’aventure</a:t>
            </a:r>
            <a:r>
              <a:rPr lang="en-CA" sz="6000" dirty="0">
                <a:solidFill>
                  <a:srgbClr val="5223AB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363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4900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900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32" y="334081"/>
            <a:ext cx="10998068" cy="934679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kado Bold" panose="02000000000000000000" charset="0"/>
              </a:rPr>
              <a:t>Jo </a:t>
            </a:r>
            <a:r>
              <a:rPr lang="en-US" dirty="0" err="1" smtClean="0">
                <a:solidFill>
                  <a:schemeClr val="accent1"/>
                </a:solidFill>
                <a:latin typeface="Mikado Bold" panose="02000000000000000000" charset="0"/>
              </a:rPr>
              <a:t>Rioux</a:t>
            </a:r>
            <a:endParaRPr lang="en-CA" dirty="0">
              <a:solidFill>
                <a:schemeClr val="accent1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31932" y="1268760"/>
            <a:ext cx="10998068" cy="648072"/>
          </a:xfrm>
        </p:spPr>
        <p:txBody>
          <a:bodyPr/>
          <a:lstStyle/>
          <a:p>
            <a:r>
              <a:rPr lang="fr-FR" dirty="0">
                <a:latin typeface="Mikado Regular" panose="02000000000000000000" charset="0"/>
              </a:rPr>
              <a:t>Créatrice de la BD en ligne</a:t>
            </a:r>
            <a:endParaRPr lang="en-CA" dirty="0">
              <a:latin typeface="Mikado Regular" panose="020000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58" y="2382520"/>
            <a:ext cx="2289742" cy="2289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4557560" y="2297192"/>
            <a:ext cx="7041002" cy="3348544"/>
            <a:chOff x="4401814" y="2209800"/>
            <a:chExt cx="7041002" cy="3348544"/>
          </a:xfrm>
        </p:grpSpPr>
        <p:sp>
          <p:nvSpPr>
            <p:cNvPr id="5" name="Rectangle 4"/>
            <p:cNvSpPr/>
            <p:nvPr/>
          </p:nvSpPr>
          <p:spPr>
            <a:xfrm>
              <a:off x="4401814" y="2209800"/>
              <a:ext cx="7041002" cy="2893100"/>
            </a:xfrm>
            <a:prstGeom prst="rect">
              <a:avLst/>
            </a:prstGeom>
            <a:solidFill>
              <a:srgbClr val="B1D9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274320" tIns="365760" rIns="274320" bIns="18288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 smtClean="0">
                  <a:latin typeface="Mikado Regular" panose="02000000000000000000" pitchFamily="50" charset="0"/>
                </a:rPr>
                <a:t>Jo </a:t>
              </a:r>
              <a:r>
                <a:rPr lang="fr-FR" sz="2200" dirty="0">
                  <a:latin typeface="Mikado Regular" panose="02000000000000000000" pitchFamily="50" charset="0"/>
                </a:rPr>
                <a:t>est une auteure et illustratrice jeunesse originaire d’Ottawa. </a:t>
              </a:r>
              <a:endParaRPr lang="en-US" sz="2200" dirty="0" smtClean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200" dirty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 smtClean="0">
                  <a:latin typeface="Mikado Regular" panose="02000000000000000000" pitchFamily="50" charset="0"/>
                </a:rPr>
                <a:t>Son </a:t>
              </a:r>
              <a:r>
                <a:rPr lang="fr-FR" sz="2200" dirty="0">
                  <a:latin typeface="Mikado Regular" panose="02000000000000000000" pitchFamily="50" charset="0"/>
                </a:rPr>
                <a:t>premier album, </a:t>
              </a:r>
              <a:r>
                <a:rPr lang="fr-FR" sz="2200" dirty="0" err="1">
                  <a:latin typeface="Mikado Regular" panose="02000000000000000000" pitchFamily="50" charset="0"/>
                </a:rPr>
                <a:t>Cat’s</a:t>
              </a:r>
              <a:r>
                <a:rPr lang="fr-FR" sz="2200" dirty="0">
                  <a:latin typeface="Mikado Regular" panose="02000000000000000000" pitchFamily="50" charset="0"/>
                </a:rPr>
                <a:t> </a:t>
              </a:r>
              <a:r>
                <a:rPr lang="fr-FR" sz="2200" dirty="0" err="1">
                  <a:latin typeface="Mikado Regular" panose="02000000000000000000" pitchFamily="50" charset="0"/>
                </a:rPr>
                <a:t>Cradle</a:t>
              </a:r>
              <a:r>
                <a:rPr lang="fr-FR" sz="2200" dirty="0">
                  <a:latin typeface="Mikado Regular" panose="02000000000000000000" pitchFamily="50" charset="0"/>
                </a:rPr>
                <a:t>, lui a </a:t>
              </a:r>
              <a:endParaRPr lang="fr-FR" sz="2200" dirty="0" smtClean="0">
                <a:latin typeface="Mikado Regular" panose="02000000000000000000" pitchFamily="50" charset="0"/>
              </a:endParaRPr>
            </a:p>
            <a:p>
              <a:pPr marL="287338"/>
              <a:r>
                <a:rPr lang="fr-FR" sz="2200" dirty="0" smtClean="0">
                  <a:latin typeface="Mikado Regular" panose="02000000000000000000" pitchFamily="50" charset="0"/>
                </a:rPr>
                <a:t>valu </a:t>
              </a:r>
              <a:r>
                <a:rPr lang="fr-FR" sz="2200" dirty="0">
                  <a:latin typeface="Mikado Regular" panose="02000000000000000000" pitchFamily="50" charset="0"/>
                </a:rPr>
                <a:t>le prix Joe-</a:t>
              </a:r>
              <a:r>
                <a:rPr lang="fr-FR" sz="2200" dirty="0" err="1">
                  <a:latin typeface="Mikado Regular" panose="02000000000000000000" pitchFamily="50" charset="0"/>
                </a:rPr>
                <a:t>Shuster</a:t>
              </a:r>
              <a:r>
                <a:rPr lang="fr-FR" sz="2200" dirty="0">
                  <a:latin typeface="Mikado Regular" panose="02000000000000000000" pitchFamily="50" charset="0"/>
                </a:rPr>
                <a:t> 2013 dans la </a:t>
              </a:r>
              <a:endParaRPr lang="fr-FR" sz="2200" dirty="0" smtClean="0">
                <a:latin typeface="Mikado Regular" panose="02000000000000000000" pitchFamily="50" charset="0"/>
              </a:endParaRPr>
            </a:p>
            <a:p>
              <a:pPr marL="287338"/>
              <a:r>
                <a:rPr lang="fr-FR" sz="2200" dirty="0" smtClean="0">
                  <a:latin typeface="Mikado Regular" panose="02000000000000000000" pitchFamily="50" charset="0"/>
                </a:rPr>
                <a:t>catégorie </a:t>
              </a:r>
              <a:r>
                <a:rPr lang="fr-FR" sz="2200" dirty="0">
                  <a:latin typeface="Mikado Regular" panose="02000000000000000000" pitchFamily="50" charset="0"/>
                </a:rPr>
                <a:t>« livre jeunesse ».</a:t>
              </a:r>
              <a:endParaRPr lang="en-US" sz="2200" dirty="0" smtClean="0">
                <a:latin typeface="Mikado Regular" panose="02000000000000000000" pitchFamily="50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 smtClean="0">
                <a:latin typeface="Mikado Regular" panose="02000000000000000000" pitchFamily="50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78911">
              <a:off x="9721608" y="3634638"/>
              <a:ext cx="1306517" cy="19237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  <a:softEdge rad="31750"/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4114800" y="1721832"/>
            <a:ext cx="7042231" cy="661720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137160" rIns="91440" bIns="91440" anchor="ctr" anchorCtr="0">
            <a:spAutoFit/>
          </a:bodyPr>
          <a:lstStyle/>
          <a:p>
            <a:pPr lvl="0"/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Coup </a:t>
            </a:r>
            <a:r>
              <a:rPr lang="en-US" sz="2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d’œil</a:t>
            </a:r>
            <a:endParaRPr lang="en-US" sz="28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0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876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54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27658" r="15241" b="545"/>
          <a:stretch/>
        </p:blipFill>
        <p:spPr>
          <a:xfrm>
            <a:off x="381000" y="2388281"/>
            <a:ext cx="3067049" cy="2512799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25400"/>
          </a:effectLst>
        </p:spPr>
      </p:pic>
      <p:sp>
        <p:nvSpPr>
          <p:cNvPr id="5" name="Oval Callout 4"/>
          <p:cNvSpPr/>
          <p:nvPr/>
        </p:nvSpPr>
        <p:spPr>
          <a:xfrm>
            <a:off x="2634207" y="1916482"/>
            <a:ext cx="1722936" cy="1121028"/>
          </a:xfrm>
          <a:prstGeom prst="wedgeEllipseCallout">
            <a:avLst>
              <a:gd name="adj1" fmla="val -99162"/>
              <a:gd name="adj2" fmla="val 35083"/>
            </a:avLst>
          </a:prstGeom>
          <a:solidFill>
            <a:schemeClr val="accent4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Bonjour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je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m'appelle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 Clayton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631032" y="1916482"/>
            <a:ext cx="1722936" cy="1121028"/>
          </a:xfrm>
          <a:prstGeom prst="wedgeEllipseCallout">
            <a:avLst>
              <a:gd name="adj1" fmla="val -99162"/>
              <a:gd name="adj2" fmla="val 35083"/>
            </a:avLst>
          </a:prstGeom>
          <a:solidFill>
            <a:schemeClr val="accent4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C’est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charset="0"/>
              </a:rPr>
              <a:t>moi en version BD!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latin typeface="Mikado Bold" panose="02000000000000000000" charset="0"/>
              </a:rPr>
              <a:t>Clayton </a:t>
            </a:r>
            <a:r>
              <a:rPr lang="en-US" dirty="0" err="1" smtClean="0">
                <a:solidFill>
                  <a:schemeClr val="accent4"/>
                </a:solidFill>
                <a:latin typeface="Mikado Bold" panose="02000000000000000000" charset="0"/>
              </a:rPr>
              <a:t>Hanmer</a:t>
            </a:r>
            <a:endParaRPr lang="en-CA" dirty="0">
              <a:solidFill>
                <a:schemeClr val="accent4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/>
          <a:lstStyle/>
          <a:p>
            <a:r>
              <a:rPr lang="en-US" dirty="0" err="1">
                <a:latin typeface="Mikado Regular" panose="02000000000000000000" charset="0"/>
              </a:rPr>
              <a:t>Illustrateur</a:t>
            </a:r>
            <a:endParaRPr lang="en-CA" dirty="0">
              <a:latin typeface="Mikado Regular" panose="020000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82" y="2514600"/>
            <a:ext cx="616166" cy="63455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Rectangle 7"/>
          <p:cNvSpPr/>
          <p:nvPr/>
        </p:nvSpPr>
        <p:spPr>
          <a:xfrm>
            <a:off x="4877092" y="2583865"/>
            <a:ext cx="6898347" cy="2631490"/>
          </a:xfrm>
          <a:prstGeom prst="rect">
            <a:avLst/>
          </a:prstGeom>
          <a:solidFill>
            <a:srgbClr val="FBDA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365760" rIns="274320" bIns="2286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Mikado Regular" panose="02000000000000000000" pitchFamily="50" charset="0"/>
              </a:rPr>
              <a:t>Clayton </a:t>
            </a:r>
            <a:r>
              <a:rPr lang="fr-FR" sz="2200" dirty="0">
                <a:latin typeface="Mikado Regular" panose="02000000000000000000" pitchFamily="50" charset="0"/>
              </a:rPr>
              <a:t>est un illustrateur à la plume aussi énergique que vivante</a:t>
            </a:r>
            <a:r>
              <a:rPr lang="fr-FR" sz="2200" dirty="0" smtClean="0">
                <a:latin typeface="Mikado Regular" panose="02000000000000000000" pitchFamily="50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Mikado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>
                <a:latin typeface="Mikado Regular" panose="02000000000000000000" pitchFamily="50" charset="0"/>
              </a:rPr>
              <a:t>Il a illustré de nombreux livres jeunesse, dont l’ouvrage primé Un livre sur l’environnement pas comme les autres et Dog vs. Ultra Dog.</a:t>
            </a:r>
            <a:endParaRPr lang="en-US" sz="2200" i="1" dirty="0" smtClean="0">
              <a:latin typeface="Mikado Regular" panose="020000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1840" y="1981200"/>
            <a:ext cx="6878320" cy="70364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182880" bIns="182880" rtlCol="0" anchor="ctr"/>
          <a:lstStyle/>
          <a:p>
            <a:pPr lvl="0"/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Coup </a:t>
            </a:r>
            <a:r>
              <a:rPr lang="en-US" sz="2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d’œil</a:t>
            </a:r>
            <a:endParaRPr lang="en-US" sz="22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6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895279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Carnets</a:t>
            </a:r>
            <a:endParaRPr lang="en-CA" dirty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60" y="1195493"/>
            <a:ext cx="3030780" cy="47744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97771"/>
            <a:ext cx="3030780" cy="476797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88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64" y="1473200"/>
            <a:ext cx="4401366" cy="4492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81000"/>
            <a:ext cx="10998068" cy="9346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Code </a:t>
            </a:r>
            <a:r>
              <a:rPr lang="en-US" dirty="0" err="1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d’accès</a:t>
            </a:r>
            <a:r>
              <a:rPr lang="en-US" dirty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 Web</a:t>
            </a:r>
            <a:endParaRPr lang="en-CA" dirty="0">
              <a:solidFill>
                <a:schemeClr val="accent1"/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</a:effectLst>
              <a:latin typeface="Mikado Bold" panose="020000000000000000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/>
          <a:stretch/>
        </p:blipFill>
        <p:spPr>
          <a:xfrm>
            <a:off x="6572250" y="1457633"/>
            <a:ext cx="4350087" cy="4333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3317855"/>
            <a:ext cx="322231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 err="1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Écris</a:t>
            </a:r>
            <a:r>
              <a:rPr lang="en-US" sz="2400" b="1" spc="100" dirty="0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 ton nom </a:t>
            </a:r>
            <a:r>
              <a:rPr lang="en-US" sz="2400" b="1" spc="100" dirty="0" err="1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ici</a:t>
            </a:r>
            <a:r>
              <a:rPr lang="en-US" sz="2400" b="1" spc="100" dirty="0">
                <a:solidFill>
                  <a:schemeClr val="accent2"/>
                </a:solidFill>
                <a:latin typeface="Mikado Medium" panose="02000000000000000000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CA" sz="2400" b="1" spc="100" dirty="0">
              <a:solidFill>
                <a:schemeClr val="accent2"/>
              </a:solidFill>
              <a:effectLst/>
              <a:latin typeface="Mikado Medium" panose="0200000000000000000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40" y="1541552"/>
            <a:ext cx="4408886" cy="435032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4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532 C -0.02018 -0.05764 -0.04714 -0.09352 -0.08672 -0.10879 C -0.12643 -0.1243 -0.21185 -0.12222 -0.23815 -0.09768 C -0.26446 -0.07315 -0.32057 0.02338 -0.34245 0.12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1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10891" r="7986" b="8327"/>
          <a:stretch/>
        </p:blipFill>
        <p:spPr>
          <a:xfrm>
            <a:off x="2535132" y="1605912"/>
            <a:ext cx="1769392" cy="1752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3" y="1678431"/>
            <a:ext cx="1656853" cy="1656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b="7473"/>
          <a:stretch/>
        </p:blipFill>
        <p:spPr>
          <a:xfrm>
            <a:off x="7942712" y="1682318"/>
            <a:ext cx="1790779" cy="174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0" y="3440154"/>
            <a:ext cx="1681056" cy="1670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31" y="3175000"/>
            <a:ext cx="2215738" cy="225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8477" r="16637" b="18174"/>
          <a:stretch/>
        </p:blipFill>
        <p:spPr>
          <a:xfrm>
            <a:off x="6075812" y="1593850"/>
            <a:ext cx="19050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9612" r="9612" b="18800"/>
          <a:stretch/>
        </p:blipFill>
        <p:spPr>
          <a:xfrm>
            <a:off x="6118995" y="3387724"/>
            <a:ext cx="1864446" cy="1828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7465" r="21536" b="17465"/>
          <a:stretch/>
        </p:blipFill>
        <p:spPr>
          <a:xfrm>
            <a:off x="2597044" y="3358514"/>
            <a:ext cx="1752600" cy="187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0338" r="10595" b="7208"/>
          <a:stretch/>
        </p:blipFill>
        <p:spPr>
          <a:xfrm>
            <a:off x="7942712" y="3383279"/>
            <a:ext cx="17526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1" y="1676049"/>
            <a:ext cx="1656853" cy="1656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11200" y="0"/>
            <a:ext cx="10490200" cy="129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Autocollants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50484" t="67851" r="25058" b="553"/>
          <a:stretch/>
        </p:blipFill>
        <p:spPr>
          <a:xfrm>
            <a:off x="9742988" y="3462339"/>
            <a:ext cx="1687011" cy="16502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75168" t="67447"/>
          <a:stretch/>
        </p:blipFill>
        <p:spPr>
          <a:xfrm>
            <a:off x="9745370" y="1687081"/>
            <a:ext cx="1684630" cy="16505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74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" dur="550" fill="hold"/>
                                        <p:tgtEl>
                                          <p:spTgt spid="1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32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750"/>
                            </p:stCondLst>
                            <p:childTnLst>
                              <p:par>
                                <p:cTn id="38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9532" y="6022408"/>
            <a:ext cx="10907668" cy="22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39687" y="2303600"/>
            <a:ext cx="9426222" cy="3804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742087" y="1782227"/>
            <a:ext cx="3677513" cy="6626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879" y="334081"/>
            <a:ext cx="10998068" cy="934679"/>
          </a:xfrm>
        </p:spPr>
        <p:txBody>
          <a:bodyPr/>
          <a:lstStyle/>
          <a:p>
            <a:r>
              <a:rPr lang="fr-FR" dirty="0">
                <a:latin typeface="Mikado Medium" panose="02000000000000000000" charset="0"/>
              </a:rPr>
              <a:t>Site Web pour les enfants</a:t>
            </a:r>
            <a:endParaRPr lang="en-CA" dirty="0">
              <a:latin typeface="Mikado Medium" panose="020000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0849"/>
            <a:ext cx="3505200" cy="604057"/>
          </a:xfrm>
        </p:spPr>
        <p:txBody>
          <a:bodyPr anchor="ctr" anchorCtr="0">
            <a:normAutofit fontScale="92500"/>
          </a:bodyPr>
          <a:lstStyle/>
          <a:p>
            <a:pPr marL="0" indent="0">
              <a:buNone/>
              <a:tabLst>
                <a:tab pos="55563" algn="l"/>
              </a:tabLst>
            </a:pP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 </a:t>
            </a:r>
            <a:r>
              <a:rPr lang="en-US" sz="32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qu’on</a:t>
            </a: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 </a:t>
            </a:r>
            <a:r>
              <a:rPr lang="en-US" sz="32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trouve</a:t>
            </a:r>
            <a:r>
              <a:rPr lang="en-US" sz="3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  <a:endParaRPr lang="en-CA" cap="small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600" y="1143350"/>
            <a:ext cx="10943771" cy="648072"/>
          </a:xfrm>
        </p:spPr>
        <p:txBody>
          <a:bodyPr/>
          <a:lstStyle/>
          <a:p>
            <a:r>
              <a:rPr lang="en-US" dirty="0" smtClean="0">
                <a:latin typeface="Mikado Regular" panose="02000000000000000000" charset="0"/>
              </a:rPr>
              <a:t>www.clubdelecturetd.ca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511808" y="2693727"/>
            <a:ext cx="442757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Blagues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Drôles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d’histoires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Histoires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à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completer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Pages à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colorier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Carnet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ligne</a:t>
            </a:r>
            <a:endParaRPr lang="en-C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30753" y="2685330"/>
            <a:ext cx="520183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Suggestions de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livres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Livres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électroniques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Bande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dessinée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 Web (Nouveau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Question-quiz de la semaine (Nouveau</a:t>
            </a:r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!)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endParaRPr lang="en-US" sz="2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988808" y="5742516"/>
            <a:ext cx="2971800" cy="60960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ikado Bold" panose="02000000000000000000" charset="0"/>
              </a:rPr>
              <a:t>Dès le 15 juin 2019!</a:t>
            </a:r>
            <a:endParaRPr lang="en-CA" sz="2400" dirty="0">
              <a:latin typeface="Mikado Bold" panose="0200000000000000000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19" y="1143000"/>
            <a:ext cx="1910806" cy="19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1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12192000" cy="4648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19900" dirty="0" err="1">
                <a:latin typeface="Mikado Ultra" panose="02000000000000000000" charset="0"/>
              </a:rPr>
              <a:t>Blagues</a:t>
            </a:r>
            <a:endParaRPr lang="en-CA" sz="19900" dirty="0">
              <a:latin typeface="Mikado Ultr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20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7" y="1607521"/>
            <a:ext cx="3224144" cy="28169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03910"/>
            <a:ext cx="11582400" cy="128493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Deux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fourmis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ont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lack" panose="02000000000000000000" charset="0"/>
              </a:rPr>
              <a:t>invit</a:t>
            </a:r>
            <a:r>
              <a:rPr lang="en-CA" sz="4000" dirty="0" smtClean="0">
                <a:latin typeface="Mikado Black" panose="02000000000000000000" charset="0"/>
              </a:rPr>
              <a:t>é un mille-</a:t>
            </a:r>
            <a:r>
              <a:rPr lang="en-CA" sz="4000" dirty="0" err="1" smtClean="0">
                <a:latin typeface="Mikado Black" panose="02000000000000000000" charset="0"/>
              </a:rPr>
              <a:t>patte</a:t>
            </a:r>
            <a:r>
              <a:rPr lang="en-CA" sz="4000" dirty="0" smtClean="0">
                <a:latin typeface="Mikado Black" panose="02000000000000000000" charset="0"/>
              </a:rPr>
              <a:t>. À midi-</a:t>
            </a:r>
            <a:r>
              <a:rPr lang="en-CA" sz="4000" dirty="0" err="1" smtClean="0">
                <a:latin typeface="Mikado Black" panose="02000000000000000000" charset="0"/>
              </a:rPr>
              <a:t>trente</a:t>
            </a:r>
            <a:r>
              <a:rPr lang="en-CA" sz="4000" dirty="0" smtClean="0">
                <a:latin typeface="Mikado Black" panose="02000000000000000000" charset="0"/>
              </a:rPr>
              <a:t>, </a:t>
            </a:r>
            <a:r>
              <a:rPr lang="en-CA" sz="4000" dirty="0" err="1" smtClean="0">
                <a:latin typeface="Mikado Black" panose="02000000000000000000" charset="0"/>
              </a:rPr>
              <a:t>il</a:t>
            </a:r>
            <a:r>
              <a:rPr lang="en-CA" sz="4000" dirty="0" smtClean="0">
                <a:latin typeface="Mikado Black" panose="02000000000000000000" charset="0"/>
              </a:rPr>
              <a:t> </a:t>
            </a:r>
            <a:r>
              <a:rPr lang="en-CA" sz="4000" dirty="0" err="1" smtClean="0">
                <a:latin typeface="Mikado Black" panose="02000000000000000000" charset="0"/>
              </a:rPr>
              <a:t>n’est</a:t>
            </a:r>
            <a:r>
              <a:rPr lang="en-CA" sz="4000" dirty="0" smtClean="0">
                <a:latin typeface="Mikado Black" panose="02000000000000000000" charset="0"/>
              </a:rPr>
              <a:t> </a:t>
            </a:r>
            <a:r>
              <a:rPr lang="en-CA" sz="4000" dirty="0" err="1" smtClean="0">
                <a:latin typeface="Mikado Black" panose="02000000000000000000" charset="0"/>
              </a:rPr>
              <a:t>toujours</a:t>
            </a:r>
            <a:r>
              <a:rPr lang="en-CA" sz="4000" dirty="0" smtClean="0">
                <a:latin typeface="Mikado Black" panose="02000000000000000000" charset="0"/>
              </a:rPr>
              <a:t> pas arriver. </a:t>
            </a:r>
            <a:r>
              <a:rPr lang="en-CA" sz="4000" dirty="0" err="1" smtClean="0">
                <a:latin typeface="Mikado Black" panose="02000000000000000000" charset="0"/>
              </a:rPr>
              <a:t>Pourquoi</a:t>
            </a:r>
            <a:r>
              <a:rPr lang="en-CA" sz="4000" dirty="0" smtClean="0">
                <a:latin typeface="Mikado Black" panose="02000000000000000000" charset="0"/>
              </a:rPr>
              <a:t>?</a:t>
            </a:r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90600" y="4708809"/>
            <a:ext cx="10515600" cy="100619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Parce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que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il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y a un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pancarte</a:t>
            </a:r>
            <a:r>
              <a:rPr lang="en-US" sz="4300" dirty="0">
                <a:latin typeface="Mikado Regular" panose="02000000000000000000" pitchFamily="50" charset="0"/>
              </a:rPr>
              <a:t> </a:t>
            </a:r>
          </a:p>
          <a:p>
            <a:pPr algn="ctr"/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“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essuyez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vos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pieds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avant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d’entrer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:D !</a:t>
            </a:r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!</a:t>
            </a:r>
            <a:endParaRPr lang="en-CA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2911854" y="4645092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841025" y="4642793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5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D Summer Reading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0AB"/>
      </a:accent1>
      <a:accent2>
        <a:srgbClr val="00A1DE"/>
      </a:accent2>
      <a:accent3>
        <a:srgbClr val="522398"/>
      </a:accent3>
      <a:accent4>
        <a:srgbClr val="E21776"/>
      </a:accent4>
      <a:accent5>
        <a:srgbClr val="A9CFEA"/>
      </a:accent5>
      <a:accent6>
        <a:srgbClr val="A6D4DA"/>
      </a:accent6>
      <a:hlink>
        <a:srgbClr val="B8B0C8"/>
      </a:hlink>
      <a:folHlink>
        <a:srgbClr val="954F72"/>
      </a:folHlink>
    </a:clrScheme>
    <a:fontScheme name="TDSRC Fonts">
      <a:majorFont>
        <a:latin typeface="Mikado Bold"/>
        <a:ea typeface=""/>
        <a:cs typeface=""/>
      </a:majorFont>
      <a:minorFont>
        <a:latin typeface="Mikad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3D52E22-8FC1-304F-99F5-9DD5CC6AAB4C}" vid="{C849AB9D-D4EA-6B4C-9372-8FAB2799FC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Outreach Presentation</Template>
  <TotalTime>1376</TotalTime>
  <Words>232</Words>
  <Application>Microsoft Office PowerPoint</Application>
  <PresentationFormat>Widescreen</PresentationFormat>
  <Paragraphs>56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Mikado Black</vt:lpstr>
      <vt:lpstr>Mikado Regular</vt:lpstr>
      <vt:lpstr>Arial</vt:lpstr>
      <vt:lpstr>Mikado Bold</vt:lpstr>
      <vt:lpstr>Mikado Ultra</vt:lpstr>
      <vt:lpstr>Verdana</vt:lpstr>
      <vt:lpstr>Mikado Medium</vt:lpstr>
      <vt:lpstr>Calibri</vt:lpstr>
      <vt:lpstr>Office Theme</vt:lpstr>
      <vt:lpstr>Club de lecture d’été TD 2019</vt:lpstr>
      <vt:lpstr>Jo Rioux</vt:lpstr>
      <vt:lpstr>Clayton Hanmer</vt:lpstr>
      <vt:lpstr>Carnets</vt:lpstr>
      <vt:lpstr>Code d’accès Web</vt:lpstr>
      <vt:lpstr>PowerPoint Presentation</vt:lpstr>
      <vt:lpstr>Site Web pour les enfants</vt:lpstr>
      <vt:lpstr>Blagues</vt:lpstr>
      <vt:lpstr>Deux fourmis ont invité un mille-patte. À midi-trente, il n’est toujours pas arriver. Pourquoi?</vt:lpstr>
      <vt:lpstr>Pourquoi les éléphants n’utilisent pas d’ordinateur?</vt:lpstr>
      <vt:lpstr>Drôles d’histoires</vt:lpstr>
      <vt:lpstr>PowerPoint Presentation</vt:lpstr>
      <vt:lpstr>PowerPoint Presentation</vt:lpstr>
      <vt:lpstr>Histoires à compléter</vt:lpstr>
      <vt:lpstr>PowerPoint Presentation</vt:lpstr>
      <vt:lpstr>Viens lire et écrire des critiques en ligne!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Toronto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Summer Reading Club 2019</dc:title>
  <dc:creator>Daniel Colangelo</dc:creator>
  <cp:lastModifiedBy>Daniel Colangelo</cp:lastModifiedBy>
  <cp:revision>253</cp:revision>
  <cp:lastPrinted>2016-02-22T17:48:48Z</cp:lastPrinted>
  <dcterms:created xsi:type="dcterms:W3CDTF">2018-12-11T20:36:19Z</dcterms:created>
  <dcterms:modified xsi:type="dcterms:W3CDTF">2019-03-20T13:03:07Z</dcterms:modified>
</cp:coreProperties>
</file>