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7"/>
  </p:sldMasterIdLst>
  <p:notesMasterIdLst>
    <p:notesMasterId r:id="rId26"/>
  </p:notesMasterIdLst>
  <p:handoutMasterIdLst>
    <p:handoutMasterId r:id="rId27"/>
  </p:handoutMasterIdLst>
  <p:sldIdLst>
    <p:sldId id="286" r:id="rId8"/>
    <p:sldId id="291" r:id="rId9"/>
    <p:sldId id="292" r:id="rId10"/>
    <p:sldId id="260" r:id="rId11"/>
    <p:sldId id="293" r:id="rId12"/>
    <p:sldId id="294" r:id="rId13"/>
    <p:sldId id="290" r:id="rId14"/>
    <p:sldId id="264" r:id="rId15"/>
    <p:sldId id="295" r:id="rId16"/>
    <p:sldId id="296" r:id="rId17"/>
    <p:sldId id="297" r:id="rId18"/>
    <p:sldId id="282" r:id="rId19"/>
    <p:sldId id="281" r:id="rId20"/>
    <p:sldId id="299" r:id="rId21"/>
    <p:sldId id="298" r:id="rId22"/>
    <p:sldId id="273" r:id="rId23"/>
    <p:sldId id="284" r:id="rId24"/>
    <p:sldId id="285" r:id="rId25"/>
  </p:sldIdLst>
  <p:sldSz cx="12192000" cy="6858000"/>
  <p:notesSz cx="6858000" cy="9144000"/>
  <p:embeddedFontLst>
    <p:embeddedFont>
      <p:font typeface="Mikado Regular" panose="02000000000000000000" charset="0"/>
      <p:regular r:id="rId28"/>
      <p:italic r:id="rId29"/>
    </p:embeddedFont>
    <p:embeddedFont>
      <p:font typeface="Mikado Ultra" panose="02000000000000000000" charset="0"/>
      <p:bold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Mikado Black" panose="02000000000000000000" charset="0"/>
      <p:bold r:id="rId40"/>
      <p:boldItalic r:id="rId41"/>
    </p:embeddedFont>
    <p:embeddedFont>
      <p:font typeface="Noto Sans" panose="020B0502040504020204" pitchFamily="34" charset="0"/>
      <p:regular r:id="rId42"/>
      <p:bold r:id="rId43"/>
      <p:italic r:id="rId44"/>
      <p:boldItalic r:id="rId45"/>
    </p:embeddedFont>
    <p:embeddedFont>
      <p:font typeface="Mikado Bold" panose="02000000000000000000" charset="0"/>
      <p:bold r:id="rId46"/>
      <p:boldItalic r:id="rId47"/>
    </p:embeddedFont>
    <p:embeddedFont>
      <p:font typeface="Mikado Medium" panose="02000000000000000000" charset="0"/>
      <p:regular r:id="rId48"/>
      <p: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Stevenson" initials="KS" lastIdx="7" clrIdx="2">
    <p:extLst>
      <p:ext uri="{19B8F6BF-5375-455C-9EA6-DF929625EA0E}">
        <p15:presenceInfo xmlns:p15="http://schemas.microsoft.com/office/powerpoint/2012/main" userId="S-1-5-21-2425304196-658290077-3312937313-11298" providerId="AD"/>
      </p:ext>
    </p:extLst>
  </p:cmAuthor>
  <p:cmAuthor id="2" name="Jennifer Borkowski" initials="JB" lastIdx="6" clrIdx="3">
    <p:extLst>
      <p:ext uri="{19B8F6BF-5375-455C-9EA6-DF929625EA0E}">
        <p15:presenceInfo xmlns:p15="http://schemas.microsoft.com/office/powerpoint/2012/main" userId="S-1-5-21-2425304196-658290077-3312937313-21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776"/>
    <a:srgbClr val="00A198"/>
    <a:srgbClr val="00A1DE"/>
    <a:srgbClr val="522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74406" autoAdjust="0"/>
  </p:normalViewPr>
  <p:slideViewPr>
    <p:cSldViewPr snapToObjects="1">
      <p:cViewPr varScale="1">
        <p:scale>
          <a:sx n="69" d="100"/>
          <a:sy n="69" d="100"/>
        </p:scale>
        <p:origin x="3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year’s TD SRC artist is </a:t>
            </a:r>
            <a:r>
              <a:rPr lang="en-CA" dirty="0" err="1" smtClean="0"/>
              <a:t>Nahid</a:t>
            </a:r>
            <a:r>
              <a:rPr lang="en-CA" dirty="0" smtClean="0"/>
              <a:t> </a:t>
            </a:r>
            <a:r>
              <a:rPr lang="en-CA" dirty="0" err="1" smtClean="0"/>
              <a:t>Kazemi</a:t>
            </a:r>
            <a:endParaRPr lang="en-CA" baseline="0" dirty="0" smtClean="0"/>
          </a:p>
          <a:p>
            <a:endParaRPr lang="en-CA" baseline="0" dirty="0" smtClean="0"/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Nahid is the author and illustrator of </a:t>
            </a:r>
            <a:r>
              <a:rPr lang="en-US" sz="1100" b="1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Shahrzad &amp; the Angry King</a:t>
            </a:r>
            <a:r>
              <a:rPr lang="en-US" sz="1100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She won the Governor General’s Award for illustrating </a:t>
            </a:r>
            <a:r>
              <a:rPr lang="en-US" sz="1100" b="1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</a:t>
            </a:r>
            <a:r>
              <a:rPr lang="en-US" sz="1100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100" b="1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Sour Cherry Tree </a:t>
            </a:r>
            <a:r>
              <a:rPr lang="en-US" sz="1100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Nasim Hrab.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100" kern="12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Her artwork is featured on the TDSRC notebooks, stickers and website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100" i="1" kern="12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Nahid lives in Montreal, Ontario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7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to be updated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5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post reviews on books you’ve read and read reviews from other kids across Canada.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90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find story starters, </a:t>
            </a:r>
            <a:r>
              <a:rPr lang="en-US" dirty="0" err="1" smtClean="0"/>
              <a:t>colouring</a:t>
            </a:r>
            <a:r>
              <a:rPr lang="en-US" dirty="0" smtClean="0"/>
              <a:t> pages</a:t>
            </a:r>
            <a:r>
              <a:rPr lang="en-US" baseline="0" dirty="0" smtClean="0"/>
              <a:t> and more!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7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27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Author and illustrator Cyndi Marko has written an original three panel web comic for our website titled </a:t>
            </a:r>
            <a:r>
              <a:rPr lang="en-US" sz="1100" b="1" i="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Hooman Show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lang="en-US" sz="1100" b="0" i="0" kern="1200" baseline="0" dirty="0" smtClean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You can read the comic and then participate in discussion questions with other kids at the bottom of each of the three panels. </a:t>
            </a:r>
          </a:p>
          <a:p>
            <a:pPr lvl="0" rtl="0">
              <a:spcBef>
                <a:spcPts val="0"/>
              </a:spcBef>
              <a:buNone/>
            </a:pPr>
            <a:endParaRPr lang="en-US" sz="1100" b="0" i="0" kern="1200" baseline="0" dirty="0" smtClean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There is also a separate and original web comic in French by Julien </a:t>
            </a:r>
            <a:r>
              <a:rPr lang="en-US" sz="1100" b="0" i="0" kern="1200" baseline="0" dirty="0" err="1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Castanié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that kids can check out as well, called À qui la chance? </a:t>
            </a:r>
            <a:endParaRPr lang="en-US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5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With your</a:t>
            </a:r>
            <a:r>
              <a:rPr lang="en-CA" baseline="0" dirty="0" smtClean="0"/>
              <a:t> logbook you will also get a web access sticker. This sticker has a secret code that allows you to access free English &amp; French </a:t>
            </a:r>
            <a:r>
              <a:rPr lang="en-CA" baseline="0" dirty="0" err="1" smtClean="0"/>
              <a:t>ebooks</a:t>
            </a:r>
            <a:r>
              <a:rPr lang="en-CA" baseline="0" dirty="0" smtClean="0"/>
              <a:t> available on the TDSRC kids website.  </a:t>
            </a:r>
          </a:p>
          <a:p>
            <a:endParaRPr lang="en-CA" baseline="0" dirty="0" smtClean="0"/>
          </a:p>
          <a:p>
            <a:r>
              <a:rPr lang="en-CA" baseline="0" dirty="0" smtClean="0"/>
              <a:t>Your logbook has a special spot for the code here….</a:t>
            </a:r>
            <a:endParaRPr lang="en-CA" dirty="0" smtClean="0"/>
          </a:p>
          <a:p>
            <a:r>
              <a:rPr lang="en-CA" sz="1100" b="1" kern="1200" baseline="0" dirty="0" smtClean="0">
                <a:solidFill>
                  <a:srgbClr val="FFFFFF"/>
                </a:solidFill>
                <a:latin typeface="Mikado Regular"/>
              </a:rPr>
              <a:t>[Advance Slide] </a:t>
            </a:r>
          </a:p>
          <a:p>
            <a:r>
              <a:rPr lang="en-CA" sz="1100" b="0" i="1" kern="1200" baseline="0" dirty="0" smtClean="0">
                <a:solidFill>
                  <a:srgbClr val="FFFFFF"/>
                </a:solidFill>
                <a:latin typeface="Mikado Regular"/>
              </a:rPr>
              <a:t>Web Access code sticker moves to designated spot on image of logbook.</a:t>
            </a:r>
          </a:p>
          <a:p>
            <a:endParaRPr lang="en-CA" sz="1100" b="0" i="1" kern="1200" baseline="0" dirty="0" smtClean="0">
              <a:solidFill>
                <a:srgbClr val="FFFFFF"/>
              </a:solidFill>
              <a:latin typeface="Mikado Regular"/>
            </a:endParaRPr>
          </a:p>
          <a:p>
            <a:pPr>
              <a:buNone/>
            </a:pPr>
            <a:endParaRPr lang="en-CA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67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You can participate in the Club at your local library. </a:t>
            </a:r>
          </a:p>
          <a:p>
            <a:endParaRPr lang="en-US" sz="1100" kern="1200" baseline="0" dirty="0" smtClean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You can  earn a sticker for when you tell staff about the books you read/listen to throughout the summer.  </a:t>
            </a:r>
            <a:endParaRPr lang="en-CA" sz="1100" kern="1200" baseline="0" dirty="0" smtClean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You can report in different ways (verbal, written, drawn) between June 13-September 3. </a:t>
            </a:r>
            <a:endParaRPr lang="en-CA" sz="1100" kern="1200" baseline="0" dirty="0" smtClean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1100" kern="1200" baseline="0" dirty="0" smtClean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Book reporting takes place [</a:t>
            </a:r>
            <a:r>
              <a:rPr lang="en-US" sz="1100" b="1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tell kids when they can visit your branch for book reporting]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  <a:p>
            <a:endParaRPr lang="en-US" sz="1100" kern="1200" baseline="0" dirty="0" smtClean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Each age group will also get a set of stickers. Here are the stickers for the school-age  notebook</a:t>
            </a:r>
            <a:endParaRPr lang="en-CA" dirty="0" smtClean="0"/>
          </a:p>
          <a:p>
            <a:endParaRPr lang="en-US" dirty="0" smtClean="0"/>
          </a:p>
          <a:p>
            <a:r>
              <a:rPr lang="en-US" b="1" dirty="0" smtClean="0"/>
              <a:t>[Note for staff: 2022</a:t>
            </a:r>
            <a:r>
              <a:rPr lang="en-US" b="1" baseline="0" dirty="0" smtClean="0"/>
              <a:t> TDSRC Stickers will arrive in July]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3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joke, then </a:t>
            </a:r>
            <a:r>
              <a:rPr lang="en-US" b="1" baseline="0" dirty="0" smtClean="0"/>
              <a:t>advance</a:t>
            </a:r>
            <a:r>
              <a:rPr lang="en-US" baseline="0" dirty="0" smtClean="0"/>
              <a:t> slide for answer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8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dirty="0" smtClean="0"/>
              <a:t>Read</a:t>
            </a:r>
            <a:r>
              <a:rPr lang="en-US" baseline="0" dirty="0" smtClean="0"/>
              <a:t> joke, then </a:t>
            </a:r>
            <a:r>
              <a:rPr lang="en-US" b="1" baseline="0" dirty="0" smtClean="0"/>
              <a:t>advance</a:t>
            </a:r>
            <a:r>
              <a:rPr lang="en-US" baseline="0" dirty="0" smtClean="0"/>
              <a:t> slide for answer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0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dirty="0" smtClean="0"/>
              <a:t>Read</a:t>
            </a:r>
            <a:r>
              <a:rPr lang="en-US" baseline="0" dirty="0" smtClean="0"/>
              <a:t> joke, then </a:t>
            </a:r>
            <a:r>
              <a:rPr lang="en-US" b="1" baseline="0" dirty="0" smtClean="0"/>
              <a:t>advance</a:t>
            </a:r>
            <a:r>
              <a:rPr lang="en-US" baseline="0" dirty="0" smtClean="0"/>
              <a:t> slide for answer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732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2" name="Picture 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324459" cy="29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" y="0"/>
            <a:ext cx="3324457" cy="29066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brary Program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9694" y="2606265"/>
            <a:ext cx="6771993" cy="738664"/>
          </a:xfrm>
          <a:solidFill>
            <a:schemeClr val="accent1"/>
          </a:solidFill>
          <a:effectLst/>
        </p:spPr>
        <p:txBody>
          <a:bodyPr wrap="square" lIns="274320" tIns="182880" rIns="274320" bIns="18288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Enter your description of the program here…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 baseline="0">
                <a:solidFill>
                  <a:schemeClr val="tx1"/>
                </a:solidFill>
                <a:effectLst/>
                <a:latin typeface="Mikado Black" panose="02000000000000000000" charset="0"/>
              </a:defRPr>
            </a:lvl1pPr>
          </a:lstStyle>
          <a:p>
            <a:r>
              <a:rPr lang="en-US" dirty="0" smtClean="0"/>
              <a:t>Click to change program name…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55303" y="1439501"/>
            <a:ext cx="3482975" cy="4191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a picture here by clicking the icon below and then select the image to crop to fit if needed.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67199" y="1439501"/>
            <a:ext cx="6705601" cy="691458"/>
          </a:xfrm>
          <a:solidFill>
            <a:schemeClr val="accent4"/>
          </a:solidFill>
        </p:spPr>
        <p:txBody>
          <a:bodyPr lIns="182880" tIns="182880" bIns="365760">
            <a:noAutofit/>
          </a:bodyPr>
          <a:lstStyle>
            <a:lvl1pPr marL="0" indent="0">
              <a:buNone/>
              <a:defRPr sz="320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 smtClean="0"/>
              <a:t>Enter your date here…</a:t>
            </a:r>
            <a:endParaRPr lang="en-CA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267199" y="2130959"/>
            <a:ext cx="6705601" cy="533400"/>
          </a:xfrm>
          <a:solidFill>
            <a:schemeClr val="accent4"/>
          </a:solidFill>
        </p:spPr>
        <p:txBody>
          <a:bodyPr lIns="182880" tIns="91440" rIns="27432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 dirty="0" smtClean="0"/>
              <a:t>Enter time here…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584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6" name="Picture 5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367" y="0"/>
            <a:ext cx="2024724" cy="17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14" name="Picture 13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9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  <p:sldLayoutId id="2147483730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+mj-lt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jpeg"/><Relationship Id="rId11" Type="http://schemas.openxmlformats.org/officeDocument/2006/relationships/image" Target="../media/image50.jpg"/><Relationship Id="rId5" Type="http://schemas.openxmlformats.org/officeDocument/2006/relationships/image" Target="../media/image44.jpeg"/><Relationship Id="rId10" Type="http://schemas.openxmlformats.org/officeDocument/2006/relationships/image" Target="../media/image49.jpg"/><Relationship Id="rId4" Type="http://schemas.openxmlformats.org/officeDocument/2006/relationships/image" Target="../media/image43.jpeg"/><Relationship Id="rId9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03706"/>
            <a:ext cx="11226800" cy="2192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pitchFamily="50" charset="0"/>
              </a:rPr>
              <a:t>TD Summer Reading Club 2023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pitchFamily="50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Join the Club!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9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864" y="123012"/>
            <a:ext cx="11658600" cy="88123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Mikado Black" panose="02000000000000000000" charset="0"/>
              </a:rPr>
              <a:t>Why are frogs so happy?</a:t>
            </a:r>
            <a:endParaRPr lang="en-CA" sz="4400" dirty="0">
              <a:latin typeface="Mikado Black" panose="0200000000000000000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271235" y="4841265"/>
            <a:ext cx="12204700" cy="777193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latin typeface="Mikado Regular" panose="02000000000000000000" pitchFamily="50" charset="0"/>
              </a:rPr>
              <a:t>They eat whatever BUGS them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29" flipH="1">
            <a:off x="786164" y="4875988"/>
            <a:ext cx="817419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123336" y="4873689"/>
            <a:ext cx="817419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19" y="325199"/>
            <a:ext cx="6280891" cy="45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2235" y="-246861"/>
            <a:ext cx="10515600" cy="12923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What do you call a musical insect?</a:t>
            </a:r>
            <a:endParaRPr lang="en-CA" sz="5400" dirty="0">
              <a:latin typeface="Mikado Black" panose="0200000000000000000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27100" y="4861866"/>
            <a:ext cx="10515600" cy="777193"/>
          </a:xfrm>
        </p:spPr>
        <p:txBody>
          <a:bodyPr>
            <a:normAutofit/>
          </a:bodyPr>
          <a:lstStyle/>
          <a:p>
            <a:pPr algn="ctr"/>
            <a:r>
              <a:rPr lang="en-US" sz="4300" dirty="0">
                <a:latin typeface="Mikado Regular" panose="02000000000000000000" pitchFamily="50" charset="0"/>
              </a:rPr>
              <a:t>A humbug</a:t>
            </a:r>
            <a:endParaRPr lang="en-CA" sz="4300" dirty="0">
              <a:latin typeface="Mikado Regular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29" flipH="1">
            <a:off x="3430160" y="4898295"/>
            <a:ext cx="817419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8239321" y="4880691"/>
            <a:ext cx="817419" cy="609600"/>
          </a:xfrm>
          <a:prstGeom prst="rect">
            <a:avLst/>
          </a:prstGeom>
        </p:spPr>
      </p:pic>
      <p:sp>
        <p:nvSpPr>
          <p:cNvPr id="2" name="AutoShape 4" descr="https://asset1.basecamp.com/2323068/projects/18810704/attachments/473754094/3aabf75e-c50a-11ed-bd19-525400e219b6/large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CA" sz="2400"/>
          </a:p>
        </p:txBody>
      </p:sp>
      <p:sp>
        <p:nvSpPr>
          <p:cNvPr id="4" name="AutoShape 6" descr="https://asset1.basecamp.com/2323068/projects/18810704/attachments/473754094/3aabf75e-c50a-11ed-bd19-525400e219b6/large.pn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CA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98" y="674703"/>
            <a:ext cx="5653873" cy="5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98"/>
                </a:solidFill>
              </a:rPr>
              <a:t>Battle of the books</a:t>
            </a:r>
            <a:endParaRPr lang="en-CA" dirty="0">
              <a:solidFill>
                <a:srgbClr val="00A19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94985"/>
            <a:ext cx="2384843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en-CA" dirty="0" smtClean="0"/>
              <a:t>Choose </a:t>
            </a:r>
            <a:r>
              <a:rPr lang="en-CA" dirty="0"/>
              <a:t>your </a:t>
            </a:r>
            <a:endParaRPr lang="en-CA" dirty="0" smtClean="0"/>
          </a:p>
          <a:p>
            <a:r>
              <a:rPr lang="en-CA" dirty="0" smtClean="0"/>
              <a:t>favourite Canadian </a:t>
            </a:r>
            <a:r>
              <a:rPr lang="en-CA" dirty="0"/>
              <a:t>book and help it </a:t>
            </a:r>
            <a:r>
              <a:rPr lang="en-CA" dirty="0" smtClean="0"/>
              <a:t>win the tournament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dirty="0">
              <a:latin typeface="Mikado Regular" panose="02000000000000000000" pitchFamily="50" charset="0"/>
            </a:endParaRPr>
          </a:p>
          <a:p>
            <a:r>
              <a:rPr lang="en-US" dirty="0" smtClean="0">
                <a:latin typeface="Mikado Regular" panose="02000000000000000000" pitchFamily="50" charset="0"/>
              </a:rPr>
              <a:t>Vote on a new battle each week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endParaRPr lang="en-US" dirty="0">
              <a:latin typeface="Mikado Regular" panose="02000000000000000000" pitchFamily="50" charset="0"/>
            </a:endParaRPr>
          </a:p>
          <a:p>
            <a:r>
              <a:rPr lang="en-US" dirty="0" smtClean="0">
                <a:latin typeface="Mikado Regular" panose="02000000000000000000" pitchFamily="50" charset="0"/>
              </a:rPr>
              <a:t>Each book can be read on our website as an eBook!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29" y="1981199"/>
            <a:ext cx="1984136" cy="15912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04" y="1535574"/>
            <a:ext cx="1520516" cy="2027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59" y="1535574"/>
            <a:ext cx="1843635" cy="20575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5" y="3714009"/>
            <a:ext cx="1569450" cy="22119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61" y="3714009"/>
            <a:ext cx="1742514" cy="21975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33" y="1565780"/>
            <a:ext cx="1743524" cy="20273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35" y="3710125"/>
            <a:ext cx="1485326" cy="2243570"/>
          </a:xfrm>
          <a:prstGeom prst="rect">
            <a:avLst/>
          </a:prstGeom>
        </p:spPr>
      </p:pic>
      <p:pic>
        <p:nvPicPr>
          <p:cNvPr id="2050" name="Picture 2" descr="https://www.toysrus.ca/dw/image/v2/BDFX_PRD/on/demandware.static/-/Sites-toys-master-catalog/default/dw03134d02/images/3400D809_1.jpg?sw=767&amp;sh=767&amp;sm=f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28" y="3690299"/>
            <a:ext cx="1453896" cy="22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Trivia questions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1675372"/>
            <a:ext cx="8153400" cy="369595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/>
          </a:p>
          <a:p>
            <a:r>
              <a:rPr lang="en-CA" sz="2800" dirty="0"/>
              <a:t>Sir Arthur Conan Doyle was an author who created one of the most famous detectives of all </a:t>
            </a:r>
            <a:r>
              <a:rPr lang="en-CA" sz="2800" dirty="0" smtClean="0"/>
              <a:t>time. </a:t>
            </a:r>
            <a:r>
              <a:rPr lang="en-CA" sz="2800" dirty="0"/>
              <a:t>What was the name of this detective?</a:t>
            </a:r>
          </a:p>
          <a:p>
            <a:endParaRPr lang="en-CA" dirty="0">
              <a:latin typeface="Mikado Bold" panose="02000000000000000000" charset="0"/>
            </a:endParaRP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a) Sherrington Holmes</a:t>
            </a:r>
            <a:endParaRPr lang="en-CA" sz="2800" dirty="0">
              <a:latin typeface="Mikado Bold" panose="02000000000000000000" charset="0"/>
            </a:endParaRP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b) </a:t>
            </a:r>
            <a:r>
              <a:rPr lang="en-CA" sz="2800" dirty="0" err="1" smtClean="0">
                <a:latin typeface="Mikado Bold" panose="02000000000000000000" charset="0"/>
              </a:rPr>
              <a:t>Sherrinford</a:t>
            </a:r>
            <a:r>
              <a:rPr lang="en-CA" sz="2800" dirty="0" smtClean="0">
                <a:latin typeface="Mikado Bold" panose="02000000000000000000" charset="0"/>
              </a:rPr>
              <a:t> Holmes</a:t>
            </a:r>
            <a:endParaRPr lang="en-CA" sz="2800" dirty="0">
              <a:latin typeface="Mikado Bold" panose="02000000000000000000" charset="0"/>
            </a:endParaRP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c) Sherlock Holmes</a:t>
            </a:r>
            <a:endParaRPr lang="en-CA" sz="2800" dirty="0">
              <a:latin typeface="Mikado Bold" panose="02000000000000000000" charset="0"/>
            </a:endParaRP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d) Geronimo Stilton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441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 answer!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90966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Look for a new trivia question every week on our website!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82" y="1114671"/>
            <a:ext cx="4455764" cy="39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Mikado Bold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Read and review books</a:t>
            </a:r>
            <a:endParaRPr lang="en-CA" dirty="0">
              <a:solidFill>
                <a:srgbClr val="7030A0"/>
              </a:solidFill>
              <a:latin typeface="Mikado Bold" panose="0200000000000000000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7" y="1905000"/>
            <a:ext cx="5486400" cy="294540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Picture 6" descr="Image result for arrow cur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37539" flipV="1">
            <a:off x="2121974" y="4657515"/>
            <a:ext cx="1285607" cy="12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6221" y="5437387"/>
            <a:ext cx="173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Review books</a:t>
            </a:r>
            <a:endParaRPr lang="en-CA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9999" y="647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Read awesome books </a:t>
            </a:r>
          </a:p>
          <a:p>
            <a:pPr algn="ctr" defTabSz="914377"/>
            <a:r>
              <a:rPr lang="en-US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for </a:t>
            </a:r>
            <a:r>
              <a:rPr lang="en-US" b="1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free</a:t>
            </a:r>
            <a:r>
              <a:rPr lang="en-US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, all summer!</a:t>
            </a:r>
            <a:endParaRPr lang="en-CA" dirty="0">
              <a:latin typeface="Mikado Regular" panose="0200000000000000000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3" name="Picture 12" descr="Image result for arrow cur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3493" flipH="1" flipV="1">
            <a:off x="10912949" y="1344457"/>
            <a:ext cx="1213169" cy="11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3.amazonaws.com/assets.tdsrc.ca/uploads/book/cover/39284/medium_production/3be4aafdefd0f3756f62abb056873d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19" y="1669135"/>
            <a:ext cx="1514700" cy="20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3.amazonaws.com/assets.tdsrc.ca/uploads/book/cover/39292/medium_production/bdd0d0931348ec1c4eef63e7038eb8d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14" y="3785809"/>
            <a:ext cx="1627969" cy="20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3.amazonaws.com/assets.tdsrc.ca/uploads/book/cover/39220/medium_production/73e4e87488516e80c58348f7c92df0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99" y="3841147"/>
            <a:ext cx="2333535" cy="201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3.amazonaws.com/assets.tdsrc.ca/uploads/book/cover/39293/medium_production/9f106c9a0f6e96a83ceec6971c35e1e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13" y="1669135"/>
            <a:ext cx="1662580" cy="20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3.amazonaws.com/assets.tdsrc.ca/uploads/book/cover/39235/medium_production/058b118b29264efe632ad9667de1ed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50" y="2584192"/>
            <a:ext cx="1561271" cy="23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509" y="3638361"/>
            <a:ext cx="3085121" cy="22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947796" y="3765622"/>
            <a:ext cx="2857499" cy="20382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srgbClr val="FFFFFF"/>
              </a:solidFill>
              <a:latin typeface="Mikad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38969" y="589021"/>
            <a:ext cx="4873408" cy="76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srgbClr val="FFFFFF"/>
              </a:solidFill>
              <a:latin typeface="Mikad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1" y="1773189"/>
            <a:ext cx="5204804" cy="76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srgbClr val="FFFFFF"/>
              </a:solidFill>
              <a:latin typeface="Mikad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Mikado Bold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Other fun stuff online</a:t>
            </a:r>
            <a:endParaRPr lang="en-CA" dirty="0">
              <a:solidFill>
                <a:srgbClr val="0070C0"/>
              </a:solidFill>
              <a:latin typeface="Mikado Bold" panose="0200000000000000000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9591" y="1881354"/>
            <a:ext cx="46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b="1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Write your own story</a:t>
            </a:r>
            <a:endParaRPr lang="en-CA" sz="2800" b="1" dirty="0">
              <a:latin typeface="Mikado Regular" panose="0200000000000000000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7963" y="710306"/>
            <a:ext cx="455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b="1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Print </a:t>
            </a:r>
            <a:r>
              <a:rPr lang="en-US" sz="2800" b="1" dirty="0" err="1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colouring</a:t>
            </a:r>
            <a:r>
              <a:rPr lang="en-US" sz="2800" b="1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 sheets</a:t>
            </a:r>
            <a:endParaRPr lang="en-CA" sz="2800" b="1" dirty="0">
              <a:latin typeface="Mikado Regular" panose="0200000000000000000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08559" y="3932575"/>
            <a:ext cx="267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400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Keep track of your reading in your online notebook</a:t>
            </a:r>
            <a:endParaRPr lang="en-CA" sz="2400" dirty="0">
              <a:latin typeface="Mikado Regular" panose="0200000000000000000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89029">
            <a:off x="7065959" y="1618217"/>
            <a:ext cx="1351328" cy="1755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395">
            <a:off x="8679599" y="1701776"/>
            <a:ext cx="1178515" cy="1528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112">
            <a:off x="9922551" y="1356059"/>
            <a:ext cx="1618663" cy="2097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453" y="2795239"/>
            <a:ext cx="2576064" cy="25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685" y="2650099"/>
            <a:ext cx="2716305" cy="27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303" y="5354719"/>
            <a:ext cx="2688029" cy="502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667" dirty="0">
                <a:latin typeface="Mikado Regular"/>
              </a:rPr>
              <a:t>Silly stories</a:t>
            </a:r>
            <a:endParaRPr lang="en-CA" sz="2667" dirty="0">
              <a:latin typeface="Mikado Regula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9045" y="5354719"/>
            <a:ext cx="2715291" cy="502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667" dirty="0">
                <a:latin typeface="Mikado Regular" panose="02000000000000000000"/>
                <a:ea typeface="Noto Sans" panose="020B0502040504020204" pitchFamily="34" charset="0"/>
                <a:cs typeface="Noto Sans" panose="020B0502040504020204" pitchFamily="34" charset="0"/>
              </a:rPr>
              <a:t>Story starters</a:t>
            </a:r>
            <a:endParaRPr lang="en-CA" sz="2667" dirty="0">
              <a:latin typeface="Mikado Regular" panose="0200000000000000000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i="0" dirty="0" smtClean="0"/>
              <a:t>Enter program description here…</a:t>
            </a:r>
            <a:endParaRPr lang="en-CA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here to enter program name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Enter program date here…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2976" y="1524000"/>
            <a:ext cx="3482975" cy="4191000"/>
          </a:xfrm>
        </p:spPr>
      </p:sp>
      <p:sp>
        <p:nvSpPr>
          <p:cNvPr id="10" name="Rectangle 9"/>
          <p:cNvSpPr/>
          <p:nvPr/>
        </p:nvSpPr>
        <p:spPr>
          <a:xfrm>
            <a:off x="773592" y="1526383"/>
            <a:ext cx="3176735" cy="114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72976" y="1508779"/>
            <a:ext cx="3483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 a picture here by clicking on the icon below and then browsing and selecting the desired image. Crop the image to fit, if needed.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36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i="0" dirty="0" smtClean="0"/>
              <a:t>Enter program description here…</a:t>
            </a:r>
            <a:endParaRPr lang="en-CA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here to enter program name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Enter program date here…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2976" y="1524000"/>
            <a:ext cx="3482975" cy="4191000"/>
          </a:xfrm>
        </p:spPr>
      </p:sp>
      <p:sp>
        <p:nvSpPr>
          <p:cNvPr id="10" name="Rectangle 9"/>
          <p:cNvSpPr/>
          <p:nvPr/>
        </p:nvSpPr>
        <p:spPr>
          <a:xfrm>
            <a:off x="773592" y="1526383"/>
            <a:ext cx="3176735" cy="114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72976" y="1508779"/>
            <a:ext cx="3483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 a picture here by clicking on the icon below and then browsing and selecting the desired image. Crop the image to fit, if needed.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9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i="0" dirty="0" smtClean="0"/>
              <a:t>Enter program description here…</a:t>
            </a:r>
            <a:endParaRPr lang="en-CA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here to enter program name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Enter program date here…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2976" y="1524000"/>
            <a:ext cx="3482975" cy="4191000"/>
          </a:xfrm>
        </p:spPr>
      </p:sp>
      <p:sp>
        <p:nvSpPr>
          <p:cNvPr id="10" name="Rectangle 9"/>
          <p:cNvSpPr/>
          <p:nvPr/>
        </p:nvSpPr>
        <p:spPr>
          <a:xfrm>
            <a:off x="773592" y="1526383"/>
            <a:ext cx="3176735" cy="114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72976" y="1508779"/>
            <a:ext cx="3483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 a picture here by clicking on the icon below and then browsing and selecting the desired image. Crop the image to fit, if needed.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92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DE"/>
                </a:solidFill>
                <a:latin typeface="Mikado Bold"/>
                <a:ea typeface="Noto Sans" panose="020B0502040504020204" pitchFamily="34" charset="0"/>
                <a:cs typeface="Noto Sans" panose="020B0502040504020204" pitchFamily="34" charset="0"/>
              </a:rPr>
              <a:t>Nahid </a:t>
            </a:r>
            <a:r>
              <a:rPr lang="en-US" dirty="0" err="1" smtClean="0">
                <a:solidFill>
                  <a:srgbClr val="00A1DE"/>
                </a:solidFill>
                <a:latin typeface="Mikado Bold"/>
                <a:ea typeface="Noto Sans" panose="020B0502040504020204" pitchFamily="34" charset="0"/>
                <a:cs typeface="Noto Sans" panose="020B0502040504020204" pitchFamily="34" charset="0"/>
              </a:rPr>
              <a:t>Kazemi</a:t>
            </a:r>
            <a:endParaRPr lang="en-CA" dirty="0">
              <a:solidFill>
                <a:srgbClr val="00A1DE"/>
              </a:solidFill>
              <a:latin typeface="Mikado Bold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8536" y="1988515"/>
            <a:ext cx="6311009" cy="3647152"/>
          </a:xfrm>
          <a:prstGeom prst="rect">
            <a:avLst/>
          </a:prstGeom>
          <a:solidFill>
            <a:srgbClr val="FBDA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2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Nahid is the author and illustrator of </a:t>
            </a:r>
            <a:r>
              <a:rPr lang="en-US" sz="2200" b="1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Shahrzad &amp; the Angry King</a:t>
            </a:r>
            <a:r>
              <a:rPr lang="en-US" sz="22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. She won the Governor General’s Award for illustrating </a:t>
            </a:r>
            <a:r>
              <a:rPr lang="en-US" sz="2200" b="1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The</a:t>
            </a:r>
            <a:r>
              <a:rPr lang="en-US" sz="22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b="1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Sour Cherry Tree </a:t>
            </a:r>
            <a:r>
              <a:rPr lang="en-US" sz="22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by Nasim Hrab.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endParaRPr lang="en-US" sz="2200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2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Her artwork is featured on the TDSRC notebooks, stickers and </a:t>
            </a:r>
            <a:r>
              <a:rPr lang="en-US" sz="22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website.</a:t>
            </a:r>
            <a:endParaRPr lang="en-US" sz="2200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endParaRPr lang="en-US" sz="2200" i="1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2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Nahid lives in Montreal, </a:t>
            </a:r>
            <a:r>
              <a:rPr lang="en-US" sz="22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Ontario.</a:t>
            </a:r>
            <a:endParaRPr lang="en-US" sz="2200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8536" y="1357590"/>
            <a:ext cx="6311009" cy="63092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4320" tIns="182880" bIns="182880" rtlCol="0" anchor="ctr"/>
          <a:lstStyle/>
          <a:p>
            <a:pPr defTabSz="914377"/>
            <a:r>
              <a:rPr lang="en-US" sz="28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  <a:ea typeface="Noto Sans" panose="020B0502040504020204" pitchFamily="34" charset="0"/>
                <a:cs typeface="Noto Sans" panose="020B0502040504020204" pitchFamily="34" charset="0"/>
              </a:rPr>
              <a:t>Meet the 2023 Artist</a:t>
            </a:r>
            <a:endParaRPr lang="en-US" sz="2200" b="1" cap="sm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9" y="1357587"/>
            <a:ext cx="2560429" cy="342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31" y="3624297"/>
            <a:ext cx="1644788" cy="2202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31" y="1357587"/>
            <a:ext cx="1644788" cy="21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ikado Bold"/>
                <a:ea typeface="Noto Sans" panose="020B0502040504020204" pitchFamily="34" charset="0"/>
                <a:cs typeface="Noto Sans" panose="020B0502040504020204" pitchFamily="34" charset="0"/>
              </a:rPr>
              <a:t>Cyndi Marko</a:t>
            </a:r>
            <a:endParaRPr lang="en-CA" dirty="0">
              <a:solidFill>
                <a:schemeClr val="accent1"/>
              </a:solidFill>
              <a:latin typeface="Mikado Bold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8050" y="1701101"/>
            <a:ext cx="5916348" cy="3323987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0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Cyndi an author and illustrator, some of her books include: </a:t>
            </a:r>
            <a:r>
              <a:rPr lang="en-US" sz="2000" b="1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Sloth Sleuth</a:t>
            </a:r>
            <a:r>
              <a:rPr lang="en-US" sz="20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n-US" sz="2000" b="1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Boo Hiss!</a:t>
            </a:r>
            <a:r>
              <a:rPr lang="en-US" sz="20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, and the </a:t>
            </a:r>
            <a:r>
              <a:rPr lang="en-US" sz="2000" b="1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Kung Pow Chicken</a:t>
            </a:r>
            <a:r>
              <a:rPr lang="en-US" sz="20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 series</a:t>
            </a:r>
            <a:r>
              <a:rPr lang="en-US" sz="20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endParaRPr lang="en-US" sz="2000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Cyndi lives in Pentic</a:t>
            </a:r>
            <a:r>
              <a:rPr lang="en-US" sz="20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t</a:t>
            </a:r>
            <a:r>
              <a:rPr lang="en-US" sz="20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on, British Columbia.</a:t>
            </a:r>
            <a:endParaRPr lang="en-US" sz="2000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endParaRPr lang="en-US" sz="2000" i="1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0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Her web </a:t>
            </a:r>
            <a:r>
              <a:rPr lang="en-US" sz="20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comic, </a:t>
            </a:r>
            <a:r>
              <a:rPr lang="en-US" sz="2000" b="1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The </a:t>
            </a:r>
            <a:r>
              <a:rPr lang="en-US" sz="2000" b="1" dirty="0" err="1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Hooman</a:t>
            </a:r>
            <a:r>
              <a:rPr lang="en-US" sz="2000" b="1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b="1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Show</a:t>
            </a:r>
            <a:r>
              <a:rPr lang="en-US" sz="20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, will </a:t>
            </a:r>
            <a:r>
              <a:rPr lang="en-US" sz="2000" dirty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be live on our website on June 12, </a:t>
            </a:r>
            <a:r>
              <a:rPr lang="en-US" sz="2000" dirty="0" smtClean="0">
                <a:latin typeface="Mikado Regular"/>
                <a:ea typeface="Noto Sans" panose="020B0502040504020204" pitchFamily="34" charset="0"/>
                <a:cs typeface="Noto Sans" panose="020B0502040504020204" pitchFamily="34" charset="0"/>
              </a:rPr>
              <a:t>2023.</a:t>
            </a:r>
            <a:endParaRPr lang="en-US" sz="2000" dirty="0">
              <a:latin typeface="Mikado Regular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8051" y="1265797"/>
            <a:ext cx="5916348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algn="ctr" defTabSz="914377"/>
            <a:r>
              <a:rPr lang="en-US" sz="28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  <a:ea typeface="Noto Sans" panose="020B0502040504020204" pitchFamily="34" charset="0"/>
                <a:cs typeface="Noto Sans" panose="020B0502040504020204" pitchFamily="34" charset="0"/>
              </a:rPr>
              <a:t>Meet the 2023 Web Comic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6" y="1430699"/>
            <a:ext cx="1443621" cy="2098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64" y="1255825"/>
            <a:ext cx="2841096" cy="37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6" y="3690927"/>
            <a:ext cx="1460067" cy="21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16" y="323921"/>
            <a:ext cx="10998068" cy="895279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Notebooks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5" name="Picture 6" descr="Image result for arrow cu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761" flipV="1">
            <a:off x="882784" y="2718564"/>
            <a:ext cx="1455586" cy="14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102" y="2209800"/>
            <a:ext cx="118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kids ages 0—5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533769" y="2209799"/>
            <a:ext cx="118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kids ages 6—12 </a:t>
            </a:r>
            <a:endParaRPr lang="en-CA" dirty="0"/>
          </a:p>
        </p:txBody>
      </p:sp>
      <p:pic>
        <p:nvPicPr>
          <p:cNvPr id="8" name="Picture 6" descr="Image result for arrow cur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761" flipH="1" flipV="1">
            <a:off x="9768126" y="2723976"/>
            <a:ext cx="1308253" cy="14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33" y="1223818"/>
            <a:ext cx="3359150" cy="525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219199"/>
            <a:ext cx="341578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197437"/>
            <a:ext cx="10998068" cy="934679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Mikado Bold"/>
                <a:ea typeface="Noto Sans" panose="020B0502040504020204" pitchFamily="34" charset="0"/>
                <a:cs typeface="Noto Sans" panose="020B0502040504020204" pitchFamily="34" charset="0"/>
              </a:rPr>
              <a:t>Web access </a:t>
            </a:r>
            <a:r>
              <a:rPr lang="en-US" dirty="0">
                <a:solidFill>
                  <a:schemeClr val="accent1"/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Mikado Bold"/>
                <a:ea typeface="Noto Sans" panose="020B0502040504020204" pitchFamily="34" charset="0"/>
                <a:cs typeface="Noto Sans" panose="020B0502040504020204" pitchFamily="34" charset="0"/>
              </a:rPr>
              <a:t>c</a:t>
            </a:r>
            <a:r>
              <a:rPr lang="en-US" dirty="0" smtClean="0">
                <a:solidFill>
                  <a:schemeClr val="accent1"/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Mikado Bold"/>
                <a:ea typeface="Noto Sans" panose="020B0502040504020204" pitchFamily="34" charset="0"/>
                <a:cs typeface="Noto Sans" panose="020B0502040504020204" pitchFamily="34" charset="0"/>
              </a:rPr>
              <a:t>ode</a:t>
            </a:r>
            <a:endParaRPr lang="en-CA" dirty="0">
              <a:solidFill>
                <a:schemeClr val="accent1"/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</a:effectLst>
              <a:latin typeface="Mikado Bold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64" y="1132115"/>
            <a:ext cx="3107379" cy="4836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93" y="1570861"/>
            <a:ext cx="3681425" cy="38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988 L -0.09028 -0.07839 C -0.10868 -0.09784 -0.13698 -0.11173 -0.16805 -0.1179 C -0.20226 -0.12407 -0.23055 -0.12068 -0.25104 -0.10926 L -0.34878 -0.05586 " pathEditMode="relative" rAng="576000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1" y="1907459"/>
            <a:ext cx="2217175" cy="20605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 defTabSz="914377"/>
            <a:r>
              <a:rPr lang="en-US" sz="3200" b="1" dirty="0">
                <a:ln/>
                <a:solidFill>
                  <a:srgbClr val="522398"/>
                </a:solidFill>
                <a:latin typeface="Mikado Bold"/>
                <a:ea typeface="Noto Sans" panose="020B0502040504020204" pitchFamily="34" charset="0"/>
                <a:cs typeface="Noto Sans" panose="020B0502040504020204" pitchFamily="34" charset="0"/>
              </a:rPr>
              <a:t>Notebook Stickers</a:t>
            </a:r>
            <a:endParaRPr lang="en-CA" sz="3200" b="1" dirty="0">
              <a:ln/>
              <a:solidFill>
                <a:srgbClr val="522398"/>
              </a:solidFill>
              <a:latin typeface="Mikado Bold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12" y="556929"/>
            <a:ext cx="7391400" cy="55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9687" y="1718948"/>
            <a:ext cx="9426222" cy="4596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42087" y="1640936"/>
            <a:ext cx="3677513" cy="66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Mikado Bold" panose="02000000000000000000" charset="0"/>
              </a:rPr>
              <a:t>Kids’ Site</a:t>
            </a:r>
            <a:endParaRPr lang="en-CA" dirty="0">
              <a:solidFill>
                <a:srgbClr val="0070C0"/>
              </a:solidFill>
              <a:latin typeface="Mikado Bold" panose="020000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532" y="1676306"/>
            <a:ext cx="3363868" cy="604057"/>
          </a:xfrm>
        </p:spPr>
        <p:txBody>
          <a:bodyPr anchor="ctr" anchorCtr="0">
            <a:normAutofit/>
          </a:bodyPr>
          <a:lstStyle/>
          <a:p>
            <a:pPr marL="0" indent="0">
              <a:buNone/>
              <a:tabLst>
                <a:tab pos="55563" algn="l"/>
              </a:tabLst>
            </a:pP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Highlights:</a:t>
            </a:r>
            <a:endParaRPr lang="en-CA" cap="small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1" y="1143350"/>
            <a:ext cx="4114800" cy="648072"/>
          </a:xfrm>
        </p:spPr>
        <p:txBody>
          <a:bodyPr/>
          <a:lstStyle/>
          <a:p>
            <a:r>
              <a:rPr lang="en-US" dirty="0" smtClean="0">
                <a:latin typeface="Mikado Regular" panose="02000000000000000000" charset="0"/>
              </a:rPr>
              <a:t>tdsummerreadingclub.ca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668422" y="2622221"/>
            <a:ext cx="50371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Jokes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Silly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Story starters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Colouring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Trivia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349921" y="2035883"/>
            <a:ext cx="55761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eBooks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Web comic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Book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Online notebook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Battle of the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Author and illustrator  videos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44034" y="6175201"/>
            <a:ext cx="2971800" cy="6096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ikado Bold" panose="02000000000000000000" charset="0"/>
              </a:rPr>
              <a:t>Launches June 12, 2023</a:t>
            </a:r>
            <a:endParaRPr lang="en-CA" dirty="0">
              <a:latin typeface="Mikado Bold" panose="020000000000000000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89" y="194081"/>
            <a:ext cx="4321170" cy="41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12192000" cy="46482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19900" dirty="0" smtClean="0">
                <a:latin typeface="Mikado Ultra" panose="02000000000000000000" charset="0"/>
              </a:rPr>
              <a:t>Jokes</a:t>
            </a:r>
            <a:endParaRPr lang="en-CA" sz="19900" dirty="0">
              <a:latin typeface="Mikado Ultra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4941" y="-86302"/>
            <a:ext cx="10515600" cy="12923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What type of music do balloons hate?</a:t>
            </a:r>
            <a:endParaRPr lang="en-CA" sz="5400" dirty="0">
              <a:latin typeface="Mikado Black" panose="0200000000000000000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1" y="4953001"/>
            <a:ext cx="10515600" cy="777193"/>
          </a:xfrm>
        </p:spPr>
        <p:txBody>
          <a:bodyPr>
            <a:normAutofit/>
          </a:bodyPr>
          <a:lstStyle/>
          <a:p>
            <a:pPr algn="ctr"/>
            <a:r>
              <a:rPr lang="en-US" sz="4300" dirty="0">
                <a:latin typeface="Mikado Regular" panose="02000000000000000000" pitchFamily="50" charset="0"/>
              </a:rPr>
              <a:t>Pop Music</a:t>
            </a:r>
            <a:endParaRPr lang="en-CA" sz="4300" dirty="0">
              <a:latin typeface="Mikado Regular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29" flipH="1">
            <a:off x="2809527" y="4993059"/>
            <a:ext cx="817419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8523161" y="4990759"/>
            <a:ext cx="817419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85" y="559874"/>
            <a:ext cx="6019913" cy="5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TDSRC_EN+FR_PPT_Template_-_2019">
  <a:themeElements>
    <a:clrScheme name="TD Summer Reading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B8B0C8"/>
      </a:hlink>
      <a:folHlink>
        <a:srgbClr val="954F72"/>
      </a:folHlink>
    </a:clrScheme>
    <a:fontScheme name="TDSRC Fonts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DE8C36-86CF-4DF4-A362-D05919618095}" vid="{02B04DC8-BAEF-4198-B295-06D6E76070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DocumentSetDescription xmlns="http://schemas.microsoft.com/sharepoint/v3" xsi:nil="true"/>
    <Folder_x0020_Name xmlns="6de87efa-1781-4aa1-8af2-5d09ca9d03fe" xsi:nil="true"/>
    <_EndDate xmlns="http://schemas.microsoft.com/sharepoint/v3/fields">2020-03-18T15:26:10+00:00</_EndDate>
    <Requester_x0020_name xmlns="6de87efa-1781-4aa1-8af2-5d09ca9d03fe">
      <UserInfo>
        <DisplayName>Goderre, Sophie</DisplayName>
        <AccountId>5003</AccountId>
        <AccountType/>
      </UserInfo>
      <UserInfo>
        <DisplayName>Brooks, Ashley-Ann</DisplayName>
        <AccountId>3786</AccountId>
        <AccountType/>
      </UserInfo>
      <UserInfo>
        <DisplayName>Morin, Carolan</DisplayName>
        <AccountId>4591</AccountId>
        <AccountType/>
      </UserInfo>
    </Requester_x0020_name>
    <Project xmlns="6de87efa-1781-4aa1-8af2-5d09ca9d03fe">22-323</Project>
    <Fiscal_x0020_year xmlns="db4164cc-306e-4a7e-b389-53d1156d8c49">2015-2016</Fiscal_x0020_year>
    <Author_x0020_Name xmlns="6de87efa-1781-4aa1-8af2-5d09ca9d03fe">
      <UserInfo>
        <DisplayName>Goderre, Sophie</DisplayName>
        <AccountId>5003</AccountId>
        <AccountType/>
      </UserInfo>
    </Author_x0020_Name>
    <BLApprovalDate xmlns="588dd58b-c235-4de7-be6d-a821336e58b0" xsi:nil="true"/>
    <StartDate xmlns="http://schemas.microsoft.com/sharepoint/v3">2020-03-18T15:26:10+00:00</StartDate>
    <Reference_x0020_Document xmlns="6de87efa-1781-4aa1-8af2-5d09ca9d03fe">No</Reference_x0020_Document>
    <Strategic_x0020_comm xmlns="6de87efa-1781-4aa1-8af2-5d09ca9d03fe">62</Strategic_x0020_comm>
    <_dlc_DocId xmlns="db4164cc-306e-4a7e-b389-53d1156d8c49">COMM-4-69083</_dlc_DocId>
    <_dlc_DocIdUrl xmlns="db4164cc-306e-4a7e-b389-53d1156d8c49">
      <Url>http://collaboration/sites/comm/CSR/_layouts/15/DocIdRedir.aspx?ID=COMM-4-69083</Url>
      <Description>COMM-4-69083</Description>
    </_dlc_DocIdUrl>
  </documentManagement>
</p:properties>
</file>

<file path=customXml/item2.xml><?xml version="1.0" encoding="utf-8"?>
<?mso-contentType ?>
<SharedContentType xmlns="Microsoft.SharePoint.Taxonomy.ContentTypeSync" SourceId="5341ffb6-9f44-4f1b-9ccc-ac841d6afe01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0ABF033926448D9241759B3EE125" ma:contentTypeVersion="162" ma:contentTypeDescription="Create a new document." ma:contentTypeScope="" ma:versionID="569587b752dbb92c541f5368cd40ee50">
  <xsd:schema xmlns:xsd="http://www.w3.org/2001/XMLSchema" xmlns:xs="http://www.w3.org/2001/XMLSchema" xmlns:p="http://schemas.microsoft.com/office/2006/metadata/properties" xmlns:ns1="http://schemas.microsoft.com/sharepoint/v3" xmlns:ns2="588dd58b-c235-4de7-be6d-a821336e58b0" xmlns:ns3="6de87efa-1781-4aa1-8af2-5d09ca9d03fe" xmlns:ns4="db4164cc-306e-4a7e-b389-53d1156d8c49" xmlns:ns5="http://schemas.microsoft.com/sharepoint/v3/fields" targetNamespace="http://schemas.microsoft.com/office/2006/metadata/properties" ma:root="true" ma:fieldsID="573c2498b7f725235856026f33f61077" ns1:_="" ns2:_="" ns3:_="" ns4:_="" ns5:_="">
    <xsd:import namespace="http://schemas.microsoft.com/sharepoint/v3"/>
    <xsd:import namespace="588dd58b-c235-4de7-be6d-a821336e58b0"/>
    <xsd:import namespace="6de87efa-1781-4aa1-8af2-5d09ca9d03fe"/>
    <xsd:import namespace="db4164cc-306e-4a7e-b389-53d1156d8c4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3:Author_x0020_Name" minOccurs="0"/>
                <xsd:element ref="ns3:Requester_x0020_name" minOccurs="0"/>
                <xsd:element ref="ns3:Project" minOccurs="0"/>
                <xsd:element ref="ns3:Strategic_x0020_comm" minOccurs="0"/>
                <xsd:element ref="ns1:DocumentSetDescription" minOccurs="0"/>
                <xsd:element ref="ns3:Folder_x0020_Name" minOccurs="0"/>
                <xsd:element ref="ns3:Reference_x0020_Document" minOccurs="0"/>
                <xsd:element ref="ns4:_dlc_DocId" minOccurs="0"/>
                <xsd:element ref="ns4:_dlc_DocIdUrl" minOccurs="0"/>
                <xsd:element ref="ns4:_dlc_DocIdPersistId" minOccurs="0"/>
                <xsd:element ref="ns1:StartDate" minOccurs="0"/>
                <xsd:element ref="ns5:_EndDate" minOccurs="0"/>
                <xsd:element ref="ns4:Fiscal_x0020_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6" nillable="true" ma:displayName="Description" ma:description="Short description of work required. Special instructions about your project/request." ma:internalName="DocumentSetDescription">
      <xsd:simpleType>
        <xsd:restriction base="dms:Note"/>
      </xsd:simpleType>
    </xsd:element>
    <xsd:element name="StartDate" ma:index="31" nillable="true" ma:displayName="Start Date" ma:default="[today]" ma:format="DateOnly" ma:hidden="true" ma:internalName="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3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4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87efa-1781-4aa1-8af2-5d09ca9d03fe" elementFormDefault="qualified">
    <xsd:import namespace="http://schemas.microsoft.com/office/2006/documentManagement/types"/>
    <xsd:import namespace="http://schemas.microsoft.com/office/infopath/2007/PartnerControls"/>
    <xsd:element name="Author_x0020_Name" ma:index="7" nillable="true" ma:displayName="Author's name" ma:description="Someone who can answer questions about the text." ma:list="UserInfo" ma:SharePointGroup="0" ma:internalName="Author_x0020_Na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uester_x0020_name" ma:index="8" nillable="true" ma:displayName="Requester name" ma:list="UserInfo" ma:SharePointGroup="0" ma:internalName="Requester_x0020_nam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" ma:index="9" nillable="true" ma:displayName="Project" ma:description="Mandatory field" ma:hidden="true" ma:indexed="true" ma:internalName="Project" ma:readOnly="false">
      <xsd:simpleType>
        <xsd:restriction base="dms:Text">
          <xsd:maxLength value="255"/>
        </xsd:restriction>
      </xsd:simpleType>
    </xsd:element>
    <xsd:element name="Strategic_x0020_comm" ma:index="11" nillable="true" ma:displayName="Communications advisors" ma:list="{61fa1e0a-683f-4c61-a441-5a0ba35242dc}" ma:internalName="Strategic_x0020_comm" ma:readOnly="false" ma:showField="Title">
      <xsd:simpleType>
        <xsd:restriction base="dms:Lookup"/>
      </xsd:simpleType>
    </xsd:element>
    <xsd:element name="Folder_x0020_Name" ma:index="20" nillable="true" ma:displayName="Folder Name" ma:list="{fe257351-cdc8-49e4-aeed-048591e8ac1f}" ma:internalName="Folder_x0020_Name" ma:showField="Title">
      <xsd:simpleType>
        <xsd:restriction base="dms:Lookup"/>
      </xsd:simpleType>
    </xsd:element>
    <xsd:element name="Reference_x0020_Document" ma:index="22" nillable="true" ma:displayName="Reference Document" ma:default="No" ma:format="Dropdown" ma:internalName="Reference_x0020_Document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164cc-306e-4a7e-b389-53d1156d8c49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scal_x0020_year" ma:index="33" nillable="true" ma:displayName="Fiscal year" ma:default="2015-2016" ma:format="Dropdown" ma:hidden="true" ma:internalName="Fiscal_x0020_year" ma:readOnly="false">
      <xsd:simpleType>
        <xsd:restriction base="dms:Choice">
          <xsd:enumeration value="2015-2016"/>
          <xsd:enumeration value="2016-2017"/>
          <xsd:enumeration value="2017-2018"/>
          <xsd:enumeration value="2018-2019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EndDate" ma:index="32" nillable="true" ma:displayName="End Date" ma:default="[today]" ma:format="DateTime" ma:hidden="true" ma:internalName="_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17D0EB0-EA6C-4E20-B608-D9CBA1E36B00}">
  <ds:schemaRefs>
    <ds:schemaRef ds:uri="http://schemas.microsoft.com/office/2006/documentManagement/types"/>
    <ds:schemaRef ds:uri="db4164cc-306e-4a7e-b389-53d1156d8c49"/>
    <ds:schemaRef ds:uri="588dd58b-c235-4de7-be6d-a821336e58b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sharepoint/v3/fields"/>
    <ds:schemaRef ds:uri="http://purl.org/dc/terms/"/>
    <ds:schemaRef ds:uri="6de87efa-1781-4aa1-8af2-5d09ca9d03f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F7A0FC-F347-4FC6-92F2-9C221233EB7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F9B24A2-BD64-4607-AF18-305BE7D2142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59749C7-79BA-49BF-8C04-1C423CCC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dd58b-c235-4de7-be6d-a821336e58b0"/>
    <ds:schemaRef ds:uri="6de87efa-1781-4aa1-8af2-5d09ca9d03fe"/>
    <ds:schemaRef ds:uri="db4164cc-306e-4a7e-b389-53d1156d8c49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00048AD-F8DE-4D5E-B2E3-220FA7CDD17B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C71B94B4-AE85-45BD-8E1C-D9131E07404E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832</Words>
  <Application>Microsoft Office PowerPoint</Application>
  <PresentationFormat>Widescreen</PresentationFormat>
  <Paragraphs>138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Mikado Regular</vt:lpstr>
      <vt:lpstr>Arial</vt:lpstr>
      <vt:lpstr>Mikado Ultra</vt:lpstr>
      <vt:lpstr>Calibri</vt:lpstr>
      <vt:lpstr>Verdana</vt:lpstr>
      <vt:lpstr>Mikado Black</vt:lpstr>
      <vt:lpstr>Noto Sans</vt:lpstr>
      <vt:lpstr>Mikado Bold</vt:lpstr>
      <vt:lpstr>Mikado Medium</vt:lpstr>
      <vt:lpstr>TDSRC_EN+FR_PPT_Template_-_2019</vt:lpstr>
      <vt:lpstr>TD Summer Reading Club 2023</vt:lpstr>
      <vt:lpstr>Nahid Kazemi</vt:lpstr>
      <vt:lpstr>Cyndi Marko</vt:lpstr>
      <vt:lpstr>Notebooks</vt:lpstr>
      <vt:lpstr>Web access code</vt:lpstr>
      <vt:lpstr>PowerPoint Presentation</vt:lpstr>
      <vt:lpstr>Kids’ Site</vt:lpstr>
      <vt:lpstr>Jokes</vt:lpstr>
      <vt:lpstr>What type of music do balloons hate?</vt:lpstr>
      <vt:lpstr>Why are frogs so happy?</vt:lpstr>
      <vt:lpstr>What do you call a musical insect?</vt:lpstr>
      <vt:lpstr>Battle of the books</vt:lpstr>
      <vt:lpstr>Trivia questions</vt:lpstr>
      <vt:lpstr>Read and review books</vt:lpstr>
      <vt:lpstr>Other fun stuff online</vt:lpstr>
      <vt:lpstr>Click here to enter program name</vt:lpstr>
      <vt:lpstr>Click here to enter program name</vt:lpstr>
      <vt:lpstr>Click here to enter program name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Jennifer Borkowski</cp:lastModifiedBy>
  <cp:revision>181</cp:revision>
  <cp:lastPrinted>2016-02-22T17:48:48Z</cp:lastPrinted>
  <dcterms:created xsi:type="dcterms:W3CDTF">2019-02-06T19:00:10Z</dcterms:created>
  <dcterms:modified xsi:type="dcterms:W3CDTF">2023-04-28T18:15:38Z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0x010100CB6E0ABF033926448D9241759B3EE125</vt:lpwstr>
  </property>
  <property fmtid="{D5CDD505-2E9C-101B-9397-08002B2CF9AE}" pid="3" name="_dlc_DocIdItemGuid">
    <vt:lpwstr>0db23d65-c335-4668-a3bd-01e9149b3e0e</vt:lpwstr>
  </property>
</Properties>
</file>