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2" r:id="rId3"/>
    <p:sldId id="266" r:id="rId4"/>
    <p:sldId id="258" r:id="rId5"/>
    <p:sldId id="268" r:id="rId6"/>
    <p:sldId id="301" r:id="rId7"/>
    <p:sldId id="270" r:id="rId8"/>
    <p:sldId id="272" r:id="rId9"/>
    <p:sldId id="303" r:id="rId10"/>
    <p:sldId id="304" r:id="rId11"/>
    <p:sldId id="305" r:id="rId12"/>
    <p:sldId id="306" r:id="rId13"/>
    <p:sldId id="307" r:id="rId14"/>
    <p:sldId id="308" r:id="rId15"/>
  </p:sldIdLst>
  <p:sldSz cx="12192000" cy="6858000"/>
  <p:notesSz cx="6858000" cy="9144000"/>
  <p:embeddedFontLst>
    <p:embeddedFont>
      <p:font typeface="Stencil" panose="040409050D0802020404" pitchFamily="82" charset="0"/>
      <p:regular r:id="rId18"/>
    </p:embeddedFont>
    <p:embeddedFont>
      <p:font typeface="Magneto" panose="04030805050802020D02" pitchFamily="82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Cooper Black" panose="0208090404030B020404" pitchFamily="18" charset="0"/>
      <p:regular r:id="rId28"/>
    </p:embeddedFont>
    <p:embeddedFont>
      <p:font typeface="Showcard Gothic" panose="04020904020102020604" pitchFamily="82" charset="0"/>
      <p:regular r:id="rId29"/>
    </p:embeddedFont>
    <p:embeddedFont>
      <p:font typeface="Agency FB" panose="020B0503020202020204" pitchFamily="34" charset="0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3AB"/>
    <a:srgbClr val="E21776"/>
    <a:srgbClr val="00A1DE"/>
    <a:srgbClr val="00A1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9" autoAdjust="0"/>
    <p:restoredTop sz="85733" autoAdjust="0"/>
  </p:normalViewPr>
  <p:slideViewPr>
    <p:cSldViewPr snapToObjects="1">
      <p:cViewPr varScale="1">
        <p:scale>
          <a:sx n="99" d="100"/>
          <a:sy n="99" d="100"/>
        </p:scale>
        <p:origin x="8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E7D66-2F29-7B43-909C-428E40D27DA4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3DB88-53F8-6945-916B-DD6D75A13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7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AAE07-E0E9-074D-A87E-C58C2302B7A9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BBBF6-CDC3-794A-9D86-6379A88A7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Unused letters: </a:t>
            </a:r>
            <a:r>
              <a:rPr lang="en-US" b="1" i="0" dirty="0" smtClean="0"/>
              <a:t>A, C, D, F, G, H, I, J, K, M, N, O, P,</a:t>
            </a:r>
            <a:r>
              <a:rPr lang="en-US" b="1" i="0" baseline="0" dirty="0" smtClean="0"/>
              <a:t> Q, R, S, T, V, W, X, Y, Z</a:t>
            </a:r>
            <a:endParaRPr lang="en-CA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70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40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8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2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Unused letters: </a:t>
            </a:r>
            <a:r>
              <a:rPr lang="en-US" b="1" dirty="0" smtClean="0"/>
              <a:t>B, C, D, F, G, H, I, J, K, L, M, N, P, Q, T, W,</a:t>
            </a:r>
            <a:r>
              <a:rPr lang="en-US" b="1" baseline="0" dirty="0" smtClean="0"/>
              <a:t> X, Y, Z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03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Unused letters: </a:t>
            </a:r>
            <a:r>
              <a:rPr lang="en-US" b="1" dirty="0" smtClean="0"/>
              <a:t>B,</a:t>
            </a:r>
            <a:r>
              <a:rPr lang="en-US" b="1" baseline="0" dirty="0" smtClean="0"/>
              <a:t> C, E, F, G, H, J, K, L, P, Q, R, T, U, V, W, X, Y, Z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78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07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Unused</a:t>
            </a:r>
            <a:r>
              <a:rPr lang="en-US" baseline="0" dirty="0" smtClean="0"/>
              <a:t> letters: </a:t>
            </a:r>
            <a:r>
              <a:rPr lang="en-US" b="1" baseline="0" dirty="0" smtClean="0"/>
              <a:t>B, C, D, F, G, J, N, O, P, Q, R, S, U, V, X, Z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97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35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Unused letters: </a:t>
            </a:r>
            <a:r>
              <a:rPr lang="en-US" b="1" i="0" dirty="0" smtClean="0"/>
              <a:t>A, B, C, D, F, G, H, J, K, M, N, Q,</a:t>
            </a:r>
            <a:r>
              <a:rPr lang="en-US" b="1" i="0" baseline="0" dirty="0" smtClean="0"/>
              <a:t> R, U, V, W, X, Y, Z</a:t>
            </a:r>
            <a:endParaRPr lang="en-CA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38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5831601"/>
            <a:ext cx="4953000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-1"/>
            <a:ext cx="12192001" cy="57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0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57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9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"/>
            <a:ext cx="12192000" cy="57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3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Divider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959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7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5223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00A1D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00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00A1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2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E21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E217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3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4" y="5816917"/>
            <a:ext cx="1137136" cy="994228"/>
          </a:xfrm>
          <a:prstGeom prst="rect">
            <a:avLst/>
          </a:prstGeom>
        </p:spPr>
      </p:pic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53713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6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ig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9376" y="249289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5223AB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79376" y="378739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9" y="18282"/>
            <a:ext cx="3324457" cy="29066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5831601"/>
            <a:ext cx="4953000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5831601"/>
            <a:ext cx="4953000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3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5831601"/>
            <a:ext cx="4953000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8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1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5831601"/>
            <a:ext cx="4953000" cy="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0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0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38544"/>
            <a:ext cx="10515600" cy="3767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684442"/>
            <a:ext cx="10192657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CED660AE-8F72-5944-9C00-6D1D12657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6" r:id="rId2"/>
    <p:sldLayoutId id="2147483724" r:id="rId3"/>
    <p:sldLayoutId id="2147483723" r:id="rId4"/>
    <p:sldLayoutId id="2147483712" r:id="rId5"/>
    <p:sldLayoutId id="2147483722" r:id="rId6"/>
    <p:sldLayoutId id="2147483713" r:id="rId7"/>
    <p:sldLayoutId id="2147483721" r:id="rId8"/>
    <p:sldLayoutId id="2147483720" r:id="rId9"/>
    <p:sldLayoutId id="2147483651" r:id="rId10"/>
    <p:sldLayoutId id="2147483695" r:id="rId11"/>
    <p:sldLayoutId id="2147483696" r:id="rId12"/>
    <p:sldLayoutId id="2147483725" r:id="rId13"/>
    <p:sldLayoutId id="2147483718" r:id="rId14"/>
    <p:sldLayoutId id="2147483715" r:id="rId15"/>
    <p:sldLayoutId id="2147483716" r:id="rId16"/>
    <p:sldLayoutId id="2147483717" r:id="rId17"/>
    <p:sldLayoutId id="2147483704" r:id="rId18"/>
    <p:sldLayoutId id="2147483727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 spc="0">
          <a:solidFill>
            <a:schemeClr val="tx1"/>
          </a:solidFill>
          <a:latin typeface="Mikado Bold" panose="02000000000000000000" pitchFamily="50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49" y="4038600"/>
            <a:ext cx="10852151" cy="1292353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latin typeface="Agency FB" panose="020B0503020202020204" pitchFamily="34" charset="0"/>
              </a:rPr>
              <a:t>Aliens Have Landed!</a:t>
            </a:r>
            <a:br>
              <a:rPr lang="en-US" sz="6600" b="1" dirty="0" smtClean="0">
                <a:latin typeface="Agency FB" panose="020B0503020202020204" pitchFamily="34" charset="0"/>
              </a:rPr>
            </a:br>
            <a:r>
              <a:rPr lang="en-US" sz="6600" dirty="0" smtClean="0">
                <a:latin typeface="Agency FB" panose="020B0503020202020204" pitchFamily="34" charset="0"/>
              </a:rPr>
              <a:t> Trivia</a:t>
            </a:r>
            <a:endParaRPr lang="en-US" sz="6600" dirty="0">
              <a:latin typeface="Agency FB" panose="020B0503020202020204" pitchFamily="34" charset="0"/>
            </a:endParaRPr>
          </a:p>
        </p:txBody>
      </p:sp>
      <p:pic>
        <p:nvPicPr>
          <p:cNvPr id="5122" name="Picture 2" descr="https://bcx-production-attachments-us-west-2.s3-us-west-2.amazonaws.com/978e2190-92c8-11ee-a73e-5254006593f2?X-Amz-Algorithm=AWS4-HMAC-SHA256&amp;X-Amz-Credential=AKIAS5PME4CTW6V7VHG4%2F20231204%2Fus-west-2%2Fs3%2Faws4_request&amp;X-Amz-Date=20231204T210638Z&amp;X-Amz-Expires=3600&amp;X-Amz-Signature=6e24f8e08fdb4aae1e0a201174519194f7ed29114ad820874a384b145d52bdf2&amp;X-Amz-SignedHeaders=Host&amp;response-content-disposition=inline%3B%20filename%3D%2220-11%20notebook.jpg%22%3B%20filename%2A%3DUTF-8%27%2720-11%2520notebook.jpg&amp;response-content-type=image%2F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5682343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0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87354"/>
            <a:ext cx="579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Galaxies are groups of stars, gas, and dust, all bound together by gravity.</a:t>
            </a:r>
          </a:p>
          <a:p>
            <a:endParaRPr lang="en-US" sz="3600" i="1" dirty="0"/>
          </a:p>
          <a:p>
            <a:r>
              <a:rPr lang="en-US" sz="3600" i="1" dirty="0" smtClean="0"/>
              <a:t>Our solar system is part of the Milky Way, just one of billions of galaxies in the Universe.</a:t>
            </a:r>
            <a:endParaRPr lang="en-CA" sz="3600" i="1" dirty="0"/>
          </a:p>
        </p:txBody>
      </p:sp>
      <p:pic>
        <p:nvPicPr>
          <p:cNvPr id="1028" name="Picture 4" descr="NASA release striking picture of Milky Way's 'downtown', 26,000 light years  away | Science &amp; Tech News | Sky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29" y="773010"/>
            <a:ext cx="4953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9371049" y="6222198"/>
            <a:ext cx="2544219" cy="50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0130669" y="6257912"/>
            <a:ext cx="253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136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11" y="5733"/>
            <a:ext cx="10820400" cy="137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sz="5600" dirty="0" smtClean="0"/>
              <a:t>What was </a:t>
            </a:r>
            <a:r>
              <a:rPr lang="en-US" sz="5600" b="1" dirty="0" smtClean="0">
                <a:latin typeface="Agency FB" panose="020B0503020202020204" pitchFamily="34" charset="0"/>
              </a:rPr>
              <a:t>Chris Hadfield’s </a:t>
            </a:r>
            <a:r>
              <a:rPr lang="en-US" sz="5600" dirty="0" smtClean="0"/>
              <a:t>first job?</a:t>
            </a:r>
          </a:p>
          <a:p>
            <a:pPr marL="0" indent="0" algn="ctr">
              <a:buNone/>
            </a:pP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156046" y="1343000"/>
            <a:ext cx="1143000" cy="107008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471918" y="1358206"/>
            <a:ext cx="1143000" cy="107008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2801561" y="1343000"/>
            <a:ext cx="1143000" cy="107008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4121157" y="1344641"/>
            <a:ext cx="1143000" cy="107008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5677079" y="1339783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7008336" y="1319756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8322607" y="1341457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9613273" y="1340267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440107" y="1457685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</a:t>
            </a:r>
            <a:endParaRPr lang="en-CA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1738618" y="1437657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</a:t>
            </a:r>
            <a:endParaRPr lang="en-CA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3082592" y="1454415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</a:t>
            </a:r>
            <a:endParaRPr lang="en-CA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4400826" y="1490464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</a:t>
            </a:r>
            <a:endParaRPr lang="en-CA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81121" y="1457716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</a:t>
            </a:r>
            <a:endParaRPr lang="en-CA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9838308" y="146858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</a:t>
            </a:r>
            <a:endParaRPr lang="en-CA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7419900" y="143962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</a:t>
            </a:r>
            <a:endParaRPr lang="en-CA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8636258" y="14562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</a:t>
            </a:r>
            <a:endParaRPr lang="en-CA" sz="4800" dirty="0"/>
          </a:p>
        </p:txBody>
      </p:sp>
      <p:sp>
        <p:nvSpPr>
          <p:cNvPr id="78" name="Oval 77"/>
          <p:cNvSpPr/>
          <p:nvPr/>
        </p:nvSpPr>
        <p:spPr>
          <a:xfrm>
            <a:off x="2924410" y="3244700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Oval 78"/>
          <p:cNvSpPr/>
          <p:nvPr/>
        </p:nvSpPr>
        <p:spPr>
          <a:xfrm>
            <a:off x="3917168" y="322800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Oval 79"/>
          <p:cNvSpPr/>
          <p:nvPr/>
        </p:nvSpPr>
        <p:spPr>
          <a:xfrm>
            <a:off x="4897022" y="3240748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Oval 80"/>
          <p:cNvSpPr/>
          <p:nvPr/>
        </p:nvSpPr>
        <p:spPr>
          <a:xfrm>
            <a:off x="5881167" y="322710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Oval 81"/>
          <p:cNvSpPr/>
          <p:nvPr/>
        </p:nvSpPr>
        <p:spPr>
          <a:xfrm>
            <a:off x="6913030" y="319906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Oval 82"/>
          <p:cNvSpPr/>
          <p:nvPr/>
        </p:nvSpPr>
        <p:spPr>
          <a:xfrm>
            <a:off x="7931037" y="3221223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Oval 83"/>
          <p:cNvSpPr/>
          <p:nvPr/>
        </p:nvSpPr>
        <p:spPr>
          <a:xfrm>
            <a:off x="8941058" y="323031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Oval 84"/>
          <p:cNvSpPr/>
          <p:nvPr/>
        </p:nvSpPr>
        <p:spPr>
          <a:xfrm>
            <a:off x="2898592" y="422209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Oval 85"/>
          <p:cNvSpPr/>
          <p:nvPr/>
        </p:nvSpPr>
        <p:spPr>
          <a:xfrm>
            <a:off x="3912664" y="423183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7" name="Oval 86"/>
          <p:cNvSpPr/>
          <p:nvPr/>
        </p:nvSpPr>
        <p:spPr>
          <a:xfrm>
            <a:off x="4852760" y="4216190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Oval 87"/>
          <p:cNvSpPr/>
          <p:nvPr/>
        </p:nvSpPr>
        <p:spPr>
          <a:xfrm>
            <a:off x="5883672" y="420407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Oval 88"/>
          <p:cNvSpPr/>
          <p:nvPr/>
        </p:nvSpPr>
        <p:spPr>
          <a:xfrm>
            <a:off x="6899392" y="4149149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Oval 89"/>
          <p:cNvSpPr/>
          <p:nvPr/>
        </p:nvSpPr>
        <p:spPr>
          <a:xfrm>
            <a:off x="7965660" y="4186883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Oval 90"/>
          <p:cNvSpPr/>
          <p:nvPr/>
        </p:nvSpPr>
        <p:spPr>
          <a:xfrm>
            <a:off x="8935715" y="4172792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2" name="Oval 91"/>
          <p:cNvSpPr/>
          <p:nvPr/>
        </p:nvSpPr>
        <p:spPr>
          <a:xfrm>
            <a:off x="2967432" y="5173689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3" name="Oval 92"/>
          <p:cNvSpPr/>
          <p:nvPr/>
        </p:nvSpPr>
        <p:spPr>
          <a:xfrm>
            <a:off x="3919933" y="519051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4" name="Oval 93"/>
          <p:cNvSpPr/>
          <p:nvPr/>
        </p:nvSpPr>
        <p:spPr>
          <a:xfrm>
            <a:off x="4858931" y="5176212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5" name="Oval 94"/>
          <p:cNvSpPr/>
          <p:nvPr/>
        </p:nvSpPr>
        <p:spPr>
          <a:xfrm>
            <a:off x="5939127" y="5196242"/>
            <a:ext cx="695548" cy="7193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6" name="Oval 95"/>
          <p:cNvSpPr/>
          <p:nvPr/>
        </p:nvSpPr>
        <p:spPr>
          <a:xfrm>
            <a:off x="6954768" y="5139170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" name="Oval 96"/>
          <p:cNvSpPr/>
          <p:nvPr/>
        </p:nvSpPr>
        <p:spPr>
          <a:xfrm>
            <a:off x="7949929" y="515187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8" name="Oval 97"/>
          <p:cNvSpPr/>
          <p:nvPr/>
        </p:nvSpPr>
        <p:spPr>
          <a:xfrm>
            <a:off x="8897610" y="515539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9" name="Oval 98"/>
          <p:cNvSpPr/>
          <p:nvPr/>
        </p:nvSpPr>
        <p:spPr>
          <a:xfrm>
            <a:off x="9929511" y="323031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0" name="Oval 99"/>
          <p:cNvSpPr/>
          <p:nvPr/>
        </p:nvSpPr>
        <p:spPr>
          <a:xfrm>
            <a:off x="9900450" y="4177528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Oval 100"/>
          <p:cNvSpPr/>
          <p:nvPr/>
        </p:nvSpPr>
        <p:spPr>
          <a:xfrm>
            <a:off x="9888192" y="5161943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" name="Oval 101"/>
          <p:cNvSpPr/>
          <p:nvPr/>
        </p:nvSpPr>
        <p:spPr>
          <a:xfrm>
            <a:off x="10841779" y="4168427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3" name="TextBox 102"/>
          <p:cNvSpPr txBox="1"/>
          <p:nvPr/>
        </p:nvSpPr>
        <p:spPr>
          <a:xfrm>
            <a:off x="4021623" y="3184104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endParaRPr lang="en-CA" sz="4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039489" y="3184104"/>
            <a:ext cx="75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</a:t>
            </a:r>
            <a:endParaRPr lang="en-CA" sz="48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958542" y="3214414"/>
            <a:ext cx="72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</a:t>
            </a:r>
            <a:endParaRPr lang="en-CA" sz="4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981121" y="3208070"/>
            <a:ext cx="55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</a:t>
            </a:r>
            <a:endParaRPr lang="en-CA" sz="4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997587" y="31762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</a:t>
            </a:r>
            <a:endParaRPr lang="en-CA" sz="4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8055932" y="32064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</a:t>
            </a:r>
            <a:endParaRPr lang="en-CA" sz="4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8988028" y="3195303"/>
            <a:ext cx="608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</a:t>
            </a:r>
            <a:endParaRPr lang="en-CA" sz="4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0017960" y="3230316"/>
            <a:ext cx="59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</a:t>
            </a:r>
            <a:endParaRPr lang="en-CA" sz="4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114591" y="4172792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</a:t>
            </a:r>
            <a:endParaRPr lang="en-CA" sz="4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4028142" y="4204074"/>
            <a:ext cx="745895" cy="832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J</a:t>
            </a:r>
            <a:endParaRPr lang="en-CA" sz="4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968840" y="417574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K</a:t>
            </a:r>
            <a:endParaRPr lang="en-CA" sz="4800" dirty="0"/>
          </a:p>
        </p:txBody>
      </p:sp>
      <p:sp>
        <p:nvSpPr>
          <p:cNvPr id="114" name="TextBox 113"/>
          <p:cNvSpPr txBox="1"/>
          <p:nvPr/>
        </p:nvSpPr>
        <p:spPr>
          <a:xfrm>
            <a:off x="6012058" y="415820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</a:t>
            </a:r>
            <a:endParaRPr lang="en-CA" sz="4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936763" y="413881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</a:t>
            </a:r>
            <a:endParaRPr lang="en-CA" sz="4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8040422" y="417199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</a:t>
            </a:r>
            <a:endParaRPr lang="en-CA" sz="4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8989692" y="41504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</a:t>
            </a:r>
            <a:endParaRPr lang="en-CA" sz="4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9995618" y="414347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</a:t>
            </a:r>
            <a:endParaRPr lang="en-CA" sz="4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0895340" y="4126287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</a:t>
            </a:r>
            <a:endParaRPr lang="en-CA" sz="4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020442" y="515886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</a:t>
            </a:r>
            <a:endParaRPr lang="en-CA" sz="4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056377" y="516234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</a:t>
            </a:r>
            <a:endParaRPr lang="en-CA" sz="4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5979711" y="5157983"/>
            <a:ext cx="61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</a:t>
            </a:r>
            <a:endParaRPr lang="en-CA" sz="4800" dirty="0"/>
          </a:p>
        </p:txBody>
      </p:sp>
      <p:sp>
        <p:nvSpPr>
          <p:cNvPr id="123" name="TextBox 122"/>
          <p:cNvSpPr txBox="1"/>
          <p:nvPr/>
        </p:nvSpPr>
        <p:spPr>
          <a:xfrm>
            <a:off x="7051170" y="515600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</a:t>
            </a:r>
            <a:endParaRPr lang="en-CA" sz="48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961500" y="516853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</a:t>
            </a:r>
            <a:endParaRPr lang="en-CA" sz="4800" dirty="0"/>
          </a:p>
        </p:txBody>
      </p:sp>
      <p:sp>
        <p:nvSpPr>
          <p:cNvPr id="125" name="TextBox 124"/>
          <p:cNvSpPr txBox="1"/>
          <p:nvPr/>
        </p:nvSpPr>
        <p:spPr>
          <a:xfrm>
            <a:off x="8997522" y="513444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X</a:t>
            </a:r>
            <a:endParaRPr lang="en-CA" sz="4800" dirty="0"/>
          </a:p>
        </p:txBody>
      </p:sp>
      <p:sp>
        <p:nvSpPr>
          <p:cNvPr id="126" name="TextBox 125"/>
          <p:cNvSpPr txBox="1"/>
          <p:nvPr/>
        </p:nvSpPr>
        <p:spPr>
          <a:xfrm>
            <a:off x="9991852" y="515957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Y</a:t>
            </a:r>
            <a:endParaRPr lang="en-CA" sz="4800" dirty="0"/>
          </a:p>
        </p:txBody>
      </p:sp>
      <p:sp>
        <p:nvSpPr>
          <p:cNvPr id="127" name="Oval 126"/>
          <p:cNvSpPr/>
          <p:nvPr/>
        </p:nvSpPr>
        <p:spPr>
          <a:xfrm>
            <a:off x="10902769" y="514698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8" name="TextBox 127"/>
          <p:cNvSpPr txBox="1"/>
          <p:nvPr/>
        </p:nvSpPr>
        <p:spPr>
          <a:xfrm>
            <a:off x="11003470" y="5129694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Z</a:t>
            </a:r>
            <a:endParaRPr lang="en-CA" sz="4800" dirty="0"/>
          </a:p>
        </p:txBody>
      </p:sp>
      <p:sp>
        <p:nvSpPr>
          <p:cNvPr id="231" name="TextBox 230"/>
          <p:cNvSpPr txBox="1"/>
          <p:nvPr/>
        </p:nvSpPr>
        <p:spPr>
          <a:xfrm>
            <a:off x="4979813" y="517403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</a:t>
            </a:r>
            <a:endParaRPr lang="en-CA" sz="4800" dirty="0"/>
          </a:p>
        </p:txBody>
      </p:sp>
      <p:sp>
        <p:nvSpPr>
          <p:cNvPr id="232" name="Right Arrow 231"/>
          <p:cNvSpPr/>
          <p:nvPr/>
        </p:nvSpPr>
        <p:spPr>
          <a:xfrm>
            <a:off x="9382486" y="6161049"/>
            <a:ext cx="2573295" cy="543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3" name="TextBox 232"/>
          <p:cNvSpPr txBox="1"/>
          <p:nvPr/>
        </p:nvSpPr>
        <p:spPr>
          <a:xfrm>
            <a:off x="10178492" y="6204776"/>
            <a:ext cx="256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  <p:sp>
        <p:nvSpPr>
          <p:cNvPr id="129" name="Rectangle 128"/>
          <p:cNvSpPr/>
          <p:nvPr/>
        </p:nvSpPr>
        <p:spPr>
          <a:xfrm>
            <a:off x="10901606" y="1350679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0" name="TextBox 129"/>
          <p:cNvSpPr txBox="1"/>
          <p:nvPr/>
        </p:nvSpPr>
        <p:spPr>
          <a:xfrm>
            <a:off x="11145011" y="1483768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</a:t>
            </a:r>
            <a:endParaRPr lang="en-CA" sz="4800" dirty="0"/>
          </a:p>
        </p:txBody>
      </p:sp>
      <p:sp>
        <p:nvSpPr>
          <p:cNvPr id="5" name="Oval 4"/>
          <p:cNvSpPr/>
          <p:nvPr/>
        </p:nvSpPr>
        <p:spPr>
          <a:xfrm>
            <a:off x="455488" y="3749327"/>
            <a:ext cx="2020314" cy="594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nip Same Side Corner Rectangle 7"/>
          <p:cNvSpPr/>
          <p:nvPr/>
        </p:nvSpPr>
        <p:spPr>
          <a:xfrm>
            <a:off x="922258" y="2907412"/>
            <a:ext cx="1083893" cy="92992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rapezoid 20"/>
          <p:cNvSpPr/>
          <p:nvPr/>
        </p:nvSpPr>
        <p:spPr>
          <a:xfrm>
            <a:off x="991907" y="4331667"/>
            <a:ext cx="986954" cy="1573982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ounded Rectangle 23"/>
          <p:cNvSpPr/>
          <p:nvPr/>
        </p:nvSpPr>
        <p:spPr>
          <a:xfrm>
            <a:off x="1123847" y="3044545"/>
            <a:ext cx="690483" cy="7775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Oval 25"/>
          <p:cNvSpPr/>
          <p:nvPr/>
        </p:nvSpPr>
        <p:spPr>
          <a:xfrm>
            <a:off x="1321341" y="3240748"/>
            <a:ext cx="301154" cy="16598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Oval 26"/>
          <p:cNvSpPr/>
          <p:nvPr/>
        </p:nvSpPr>
        <p:spPr>
          <a:xfrm>
            <a:off x="1441344" y="3261625"/>
            <a:ext cx="45719" cy="1451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ounded Rectangle 27"/>
          <p:cNvSpPr/>
          <p:nvPr/>
        </p:nvSpPr>
        <p:spPr>
          <a:xfrm flipV="1">
            <a:off x="1331137" y="3214414"/>
            <a:ext cx="268403" cy="4571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9" name="Straight Connector 228"/>
          <p:cNvCxnSpPr/>
          <p:nvPr/>
        </p:nvCxnSpPr>
        <p:spPr>
          <a:xfrm>
            <a:off x="1299046" y="3629900"/>
            <a:ext cx="0" cy="11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Oval 229"/>
          <p:cNvSpPr/>
          <p:nvPr/>
        </p:nvSpPr>
        <p:spPr>
          <a:xfrm>
            <a:off x="563084" y="3997505"/>
            <a:ext cx="228600" cy="107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0" name="Oval 139"/>
          <p:cNvSpPr/>
          <p:nvPr/>
        </p:nvSpPr>
        <p:spPr>
          <a:xfrm>
            <a:off x="804487" y="4138016"/>
            <a:ext cx="228600" cy="107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1" name="Oval 140"/>
          <p:cNvSpPr/>
          <p:nvPr/>
        </p:nvSpPr>
        <p:spPr>
          <a:xfrm>
            <a:off x="1156231" y="4182494"/>
            <a:ext cx="228600" cy="107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2" name="Oval 141"/>
          <p:cNvSpPr/>
          <p:nvPr/>
        </p:nvSpPr>
        <p:spPr>
          <a:xfrm>
            <a:off x="1503157" y="4182494"/>
            <a:ext cx="228600" cy="107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3" name="Oval 142"/>
          <p:cNvSpPr/>
          <p:nvPr/>
        </p:nvSpPr>
        <p:spPr>
          <a:xfrm>
            <a:off x="1838648" y="4138818"/>
            <a:ext cx="228600" cy="107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4" name="Oval 143"/>
          <p:cNvSpPr/>
          <p:nvPr/>
        </p:nvSpPr>
        <p:spPr>
          <a:xfrm>
            <a:off x="2138912" y="3998405"/>
            <a:ext cx="228600" cy="107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9" name="Straight Connector 238"/>
          <p:cNvCxnSpPr/>
          <p:nvPr/>
        </p:nvCxnSpPr>
        <p:spPr>
          <a:xfrm flipH="1">
            <a:off x="1187795" y="4476644"/>
            <a:ext cx="176352" cy="1325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1567449" y="4472885"/>
            <a:ext cx="209326" cy="1328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455947" y="4474325"/>
            <a:ext cx="24492" cy="13236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Moon 249"/>
          <p:cNvSpPr/>
          <p:nvPr/>
        </p:nvSpPr>
        <p:spPr>
          <a:xfrm>
            <a:off x="185930" y="2559915"/>
            <a:ext cx="563084" cy="834727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1" name="5-Point Star 250"/>
          <p:cNvSpPr/>
          <p:nvPr/>
        </p:nvSpPr>
        <p:spPr>
          <a:xfrm>
            <a:off x="2225284" y="2977278"/>
            <a:ext cx="267398" cy="2530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7" name="5-Point Star 146"/>
          <p:cNvSpPr/>
          <p:nvPr/>
        </p:nvSpPr>
        <p:spPr>
          <a:xfrm>
            <a:off x="2346662" y="3295547"/>
            <a:ext cx="390680" cy="3489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654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5" grpId="0"/>
      <p:bldP spid="130" grpId="0"/>
      <p:bldP spid="5" grpId="0" animBg="1"/>
      <p:bldP spid="8" grpId="0" animBg="1"/>
      <p:bldP spid="21" grpId="0" animBg="1"/>
      <p:bldP spid="24" grpId="0" animBg="1"/>
      <p:bldP spid="26" grpId="0" animBg="1"/>
      <p:bldP spid="27" grpId="0" animBg="1"/>
      <p:bldP spid="28" grpId="0" animBg="1"/>
      <p:bldP spid="230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250" grpId="0" animBg="1"/>
      <p:bldP spid="251" grpId="0" animBg="1"/>
      <p:bldP spid="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19766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Canadian astronaut, Chris Hadfield, began his career as a test pilot.</a:t>
            </a:r>
          </a:p>
          <a:p>
            <a:endParaRPr lang="en-US" sz="3600" dirty="0"/>
          </a:p>
          <a:p>
            <a:r>
              <a:rPr lang="en-US" sz="3600" i="1" dirty="0" smtClean="0"/>
              <a:t>He flew over 70 different types of aircraft!</a:t>
            </a:r>
          </a:p>
          <a:p>
            <a:endParaRPr lang="en-US" sz="3600" i="1" dirty="0"/>
          </a:p>
        </p:txBody>
      </p:sp>
      <p:sp>
        <p:nvSpPr>
          <p:cNvPr id="4" name="Right Arrow 3"/>
          <p:cNvSpPr/>
          <p:nvPr/>
        </p:nvSpPr>
        <p:spPr>
          <a:xfrm>
            <a:off x="9371049" y="6222198"/>
            <a:ext cx="2544219" cy="50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0130669" y="6257912"/>
            <a:ext cx="253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  <p:pic>
        <p:nvPicPr>
          <p:cNvPr id="2052" name="Picture 4" descr="Chris Hadfield | The Canadian Encycl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7829"/>
            <a:ext cx="3425247" cy="51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1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 descr="https://bcx-production-attachments-us-west-2.s3-us-west-2.amazonaws.com/a15a3a38-92c8-11ee-be12-5254009c5706?X-Amz-Algorithm=AWS4-HMAC-SHA256&amp;X-Amz-Credential=AKIAS5PME4CTW6V7VHG4%2F20231204%2Fus-west-2%2Fs3%2Faws4_request&amp;X-Amz-Date=20231204T203432Z&amp;X-Amz-Expires=3600&amp;X-Amz-Signature=2f02159ac125ea00384b1ed3097d1ade1b03f3fdf348f0d2fabe3935c105911a&amp;X-Amz-SignedHeaders=Host&amp;response-content-disposition=inline%3B%20filename%3D%2217%20trivia%20jokes%202.jpg%22%3B%20filename%2A%3DUTF-8%27%2717%2520trivia%2520jokes%25202.jpg&amp;response-content-type=image%2F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04" y="1745268"/>
            <a:ext cx="4071162" cy="407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16" y="485507"/>
            <a:ext cx="10998068" cy="934679"/>
          </a:xfrm>
        </p:spPr>
        <p:txBody>
          <a:bodyPr/>
          <a:lstStyle/>
          <a:p>
            <a:r>
              <a:rPr lang="en-US" sz="4800" dirty="0" smtClean="0"/>
              <a:t>Want even more space fun?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6" y="1771127"/>
            <a:ext cx="11157284" cy="7434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Join this year’s TD Summer Reading Club and check out our recommended reads.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Right Arrow 4"/>
          <p:cNvSpPr/>
          <p:nvPr/>
        </p:nvSpPr>
        <p:spPr>
          <a:xfrm>
            <a:off x="9371049" y="6222198"/>
            <a:ext cx="2544219" cy="50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0102495" y="6270323"/>
            <a:ext cx="256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  <p:pic>
        <p:nvPicPr>
          <p:cNvPr id="3078" name="Picture 6" descr="Can't Get Enough Space Stuff by National Geographic - McNally Robinson  Booksell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382">
            <a:off x="6104708" y="3696829"/>
            <a:ext cx="1645725" cy="209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tarboy: Inspired by the Life and Lyrics of David Bow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2501">
            <a:off x="4276063" y="2938309"/>
            <a:ext cx="1592622" cy="20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m.media-amazon.com/images/I/91fr4Y0CPyL._SY522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8073">
            <a:off x="458483" y="3080721"/>
            <a:ext cx="1516075" cy="20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ocket (How It's Built): Wallace, Elise, Watson, Mr. Richard:  9781338800210: Books - Amazon.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3221">
            <a:off x="2281992" y="3699863"/>
            <a:ext cx="1742347" cy="199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71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7516" y="1066800"/>
            <a:ext cx="10998068" cy="934679"/>
          </a:xfrm>
        </p:spPr>
        <p:txBody>
          <a:bodyPr/>
          <a:lstStyle/>
          <a:p>
            <a:r>
              <a:rPr lang="en-US" sz="4800" dirty="0" smtClean="0"/>
              <a:t>Register for your free kit, then join us online! </a:t>
            </a:r>
            <a:r>
              <a:rPr lang="en-US" sz="4800" b="1" dirty="0" smtClean="0">
                <a:solidFill>
                  <a:schemeClr val="accent3"/>
                </a:solidFill>
              </a:rPr>
              <a:t>www.tdsummerreadingclub.ca</a:t>
            </a:r>
            <a:endParaRPr lang="en-CA" sz="4800" b="1" dirty="0">
              <a:solidFill>
                <a:schemeClr val="accent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350" y="202325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16" y="485507"/>
            <a:ext cx="10998068" cy="934679"/>
          </a:xfrm>
        </p:spPr>
        <p:txBody>
          <a:bodyPr/>
          <a:lstStyle/>
          <a:p>
            <a:r>
              <a:rPr lang="en-US" sz="4800" dirty="0" smtClean="0"/>
              <a:t>Rules to Outsmart the Aliens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516" y="1771127"/>
            <a:ext cx="6366851" cy="3760068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Three correct letters must be called before someone can guess the secret word.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smtClean="0"/>
              <a:t>For each incorrect letter, a part of the alien will appear.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 smtClean="0"/>
              <a:t>Guess the word before the alien fully lands on the screen!</a:t>
            </a:r>
          </a:p>
          <a:p>
            <a:endParaRPr lang="en-CA" dirty="0"/>
          </a:p>
        </p:txBody>
      </p:sp>
      <p:sp>
        <p:nvSpPr>
          <p:cNvPr id="5" name="Right Arrow 4"/>
          <p:cNvSpPr/>
          <p:nvPr/>
        </p:nvSpPr>
        <p:spPr>
          <a:xfrm>
            <a:off x="9371049" y="6222198"/>
            <a:ext cx="2544219" cy="50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0102495" y="6270323"/>
            <a:ext cx="256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495" y="1295400"/>
            <a:ext cx="4399089" cy="439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08" y="358295"/>
            <a:ext cx="10998068" cy="934679"/>
          </a:xfrm>
        </p:spPr>
        <p:txBody>
          <a:bodyPr/>
          <a:lstStyle/>
          <a:p>
            <a:r>
              <a:rPr lang="en-US" sz="4800" dirty="0" smtClean="0"/>
              <a:t>What colour is the sunset on </a:t>
            </a:r>
            <a:r>
              <a:rPr lang="en-US" sz="4800" dirty="0" smtClean="0">
                <a:latin typeface="Showcard Gothic" panose="04020904020102020604" pitchFamily="82" charset="0"/>
              </a:rPr>
              <a:t>Mars</a:t>
            </a:r>
            <a:r>
              <a:rPr lang="en-US" sz="4800" dirty="0" smtClean="0"/>
              <a:t>?</a:t>
            </a:r>
            <a:endParaRPr lang="en-CA" sz="4800" dirty="0"/>
          </a:p>
        </p:txBody>
      </p:sp>
      <p:sp>
        <p:nvSpPr>
          <p:cNvPr id="4" name="Rectangle 3"/>
          <p:cNvSpPr/>
          <p:nvPr/>
        </p:nvSpPr>
        <p:spPr>
          <a:xfrm>
            <a:off x="533251" y="1318868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970302" y="1337711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3373884" y="1368183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4811803" y="1361966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7441416" y="1402907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Oval 51"/>
          <p:cNvSpPr/>
          <p:nvPr/>
        </p:nvSpPr>
        <p:spPr>
          <a:xfrm>
            <a:off x="8400069" y="1429521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Oval 52"/>
          <p:cNvSpPr/>
          <p:nvPr/>
        </p:nvSpPr>
        <p:spPr>
          <a:xfrm>
            <a:off x="9321175" y="1438004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Oval 53"/>
          <p:cNvSpPr/>
          <p:nvPr/>
        </p:nvSpPr>
        <p:spPr>
          <a:xfrm>
            <a:off x="10231845" y="1438004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Oval 54"/>
          <p:cNvSpPr/>
          <p:nvPr/>
        </p:nvSpPr>
        <p:spPr>
          <a:xfrm>
            <a:off x="11162863" y="1446871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Oval 55"/>
          <p:cNvSpPr/>
          <p:nvPr/>
        </p:nvSpPr>
        <p:spPr>
          <a:xfrm>
            <a:off x="7486450" y="2347393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/>
          <p:cNvSpPr/>
          <p:nvPr/>
        </p:nvSpPr>
        <p:spPr>
          <a:xfrm>
            <a:off x="8449268" y="2347393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Oval 57"/>
          <p:cNvSpPr/>
          <p:nvPr/>
        </p:nvSpPr>
        <p:spPr>
          <a:xfrm>
            <a:off x="11216788" y="2369283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Oval 58"/>
          <p:cNvSpPr/>
          <p:nvPr/>
        </p:nvSpPr>
        <p:spPr>
          <a:xfrm>
            <a:off x="9350673" y="2328903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Oval 59"/>
          <p:cNvSpPr/>
          <p:nvPr/>
        </p:nvSpPr>
        <p:spPr>
          <a:xfrm>
            <a:off x="10287768" y="2369609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Oval 60"/>
          <p:cNvSpPr/>
          <p:nvPr/>
        </p:nvSpPr>
        <p:spPr>
          <a:xfrm>
            <a:off x="7498707" y="3283671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Oval 61"/>
          <p:cNvSpPr/>
          <p:nvPr/>
        </p:nvSpPr>
        <p:spPr>
          <a:xfrm>
            <a:off x="8422141" y="3263858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3" name="Oval 62"/>
          <p:cNvSpPr/>
          <p:nvPr/>
        </p:nvSpPr>
        <p:spPr>
          <a:xfrm>
            <a:off x="9340509" y="3272105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4" name="Oval 63"/>
          <p:cNvSpPr/>
          <p:nvPr/>
        </p:nvSpPr>
        <p:spPr>
          <a:xfrm>
            <a:off x="10287768" y="3274305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Oval 64"/>
          <p:cNvSpPr/>
          <p:nvPr/>
        </p:nvSpPr>
        <p:spPr>
          <a:xfrm>
            <a:off x="11217776" y="3290814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Oval 65"/>
          <p:cNvSpPr/>
          <p:nvPr/>
        </p:nvSpPr>
        <p:spPr>
          <a:xfrm>
            <a:off x="7525728" y="4231100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val 66"/>
          <p:cNvSpPr/>
          <p:nvPr/>
        </p:nvSpPr>
        <p:spPr>
          <a:xfrm>
            <a:off x="8462080" y="4237820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Oval 67"/>
          <p:cNvSpPr/>
          <p:nvPr/>
        </p:nvSpPr>
        <p:spPr>
          <a:xfrm>
            <a:off x="9434626" y="4237820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Oval 68"/>
          <p:cNvSpPr/>
          <p:nvPr/>
        </p:nvSpPr>
        <p:spPr>
          <a:xfrm>
            <a:off x="9400488" y="5221369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Oval 69"/>
          <p:cNvSpPr/>
          <p:nvPr/>
        </p:nvSpPr>
        <p:spPr>
          <a:xfrm>
            <a:off x="10348710" y="4231099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Oval 70"/>
          <p:cNvSpPr/>
          <p:nvPr/>
        </p:nvSpPr>
        <p:spPr>
          <a:xfrm>
            <a:off x="11258854" y="4259552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Oval 71"/>
          <p:cNvSpPr/>
          <p:nvPr/>
        </p:nvSpPr>
        <p:spPr>
          <a:xfrm>
            <a:off x="8431880" y="5189540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Oval 72"/>
          <p:cNvSpPr/>
          <p:nvPr/>
        </p:nvSpPr>
        <p:spPr>
          <a:xfrm>
            <a:off x="10325058" y="5220466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74" name="Oval 73"/>
          <p:cNvSpPr/>
          <p:nvPr/>
        </p:nvSpPr>
        <p:spPr>
          <a:xfrm>
            <a:off x="11228310" y="5232388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75" name="Oval 74"/>
          <p:cNvSpPr/>
          <p:nvPr/>
        </p:nvSpPr>
        <p:spPr>
          <a:xfrm>
            <a:off x="7554193" y="6099344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76" name="Oval 75"/>
          <p:cNvSpPr/>
          <p:nvPr/>
        </p:nvSpPr>
        <p:spPr>
          <a:xfrm>
            <a:off x="7540677" y="5164511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11292677" y="1462225"/>
            <a:ext cx="527373" cy="606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/>
          </a:p>
        </p:txBody>
      </p:sp>
      <p:sp>
        <p:nvSpPr>
          <p:cNvPr id="89" name="TextBox 88"/>
          <p:cNvSpPr txBox="1"/>
          <p:nvPr/>
        </p:nvSpPr>
        <p:spPr>
          <a:xfrm>
            <a:off x="2288031" y="144652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</a:t>
            </a:r>
            <a:endParaRPr lang="en-CA" sz="4800" dirty="0"/>
          </a:p>
        </p:txBody>
      </p:sp>
      <p:sp>
        <p:nvSpPr>
          <p:cNvPr id="90" name="TextBox 89"/>
          <p:cNvSpPr txBox="1"/>
          <p:nvPr/>
        </p:nvSpPr>
        <p:spPr>
          <a:xfrm>
            <a:off x="827302" y="142181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endParaRPr lang="en-CA" sz="4800" dirty="0"/>
          </a:p>
        </p:txBody>
      </p:sp>
      <p:sp>
        <p:nvSpPr>
          <p:cNvPr id="91" name="TextBox 90"/>
          <p:cNvSpPr txBox="1"/>
          <p:nvPr/>
        </p:nvSpPr>
        <p:spPr>
          <a:xfrm>
            <a:off x="3613665" y="1477074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U</a:t>
            </a:r>
            <a:endParaRPr lang="en-CA" sz="4800" dirty="0"/>
          </a:p>
        </p:txBody>
      </p:sp>
      <p:sp>
        <p:nvSpPr>
          <p:cNvPr id="92" name="TextBox 91"/>
          <p:cNvSpPr txBox="1"/>
          <p:nvPr/>
        </p:nvSpPr>
        <p:spPr>
          <a:xfrm>
            <a:off x="5031301" y="148468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</a:t>
            </a:r>
            <a:endParaRPr lang="en-CA" sz="4800" dirty="0"/>
          </a:p>
        </p:txBody>
      </p:sp>
      <p:sp>
        <p:nvSpPr>
          <p:cNvPr id="93" name="TextBox 92"/>
          <p:cNvSpPr txBox="1"/>
          <p:nvPr/>
        </p:nvSpPr>
        <p:spPr>
          <a:xfrm>
            <a:off x="7540541" y="1376309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</a:t>
            </a:r>
            <a:endParaRPr lang="en-CA" sz="4800" dirty="0"/>
          </a:p>
        </p:txBody>
      </p:sp>
      <p:sp>
        <p:nvSpPr>
          <p:cNvPr id="94" name="TextBox 93"/>
          <p:cNvSpPr txBox="1"/>
          <p:nvPr/>
        </p:nvSpPr>
        <p:spPr>
          <a:xfrm>
            <a:off x="8493685" y="1349084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endParaRPr lang="en-CA" sz="4800" dirty="0"/>
          </a:p>
        </p:txBody>
      </p:sp>
      <p:sp>
        <p:nvSpPr>
          <p:cNvPr id="95" name="TextBox 94"/>
          <p:cNvSpPr txBox="1"/>
          <p:nvPr/>
        </p:nvSpPr>
        <p:spPr>
          <a:xfrm>
            <a:off x="9373621" y="1376321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</a:t>
            </a:r>
            <a:endParaRPr lang="en-CA" sz="4800" dirty="0"/>
          </a:p>
        </p:txBody>
      </p:sp>
      <p:sp>
        <p:nvSpPr>
          <p:cNvPr id="96" name="TextBox 95"/>
          <p:cNvSpPr txBox="1"/>
          <p:nvPr/>
        </p:nvSpPr>
        <p:spPr>
          <a:xfrm>
            <a:off x="10319277" y="1366593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</a:t>
            </a:r>
            <a:endParaRPr lang="en-CA" sz="4800" dirty="0"/>
          </a:p>
        </p:txBody>
      </p:sp>
      <p:sp>
        <p:nvSpPr>
          <p:cNvPr id="97" name="TextBox 96"/>
          <p:cNvSpPr txBox="1"/>
          <p:nvPr/>
        </p:nvSpPr>
        <p:spPr>
          <a:xfrm>
            <a:off x="11246044" y="1392846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</a:t>
            </a:r>
            <a:endParaRPr lang="en-CA" sz="4800" dirty="0"/>
          </a:p>
        </p:txBody>
      </p:sp>
      <p:sp>
        <p:nvSpPr>
          <p:cNvPr id="98" name="TextBox 97"/>
          <p:cNvSpPr txBox="1"/>
          <p:nvPr/>
        </p:nvSpPr>
        <p:spPr>
          <a:xfrm>
            <a:off x="7612158" y="2314429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</a:t>
            </a:r>
            <a:endParaRPr lang="en-CA" sz="4800" dirty="0"/>
          </a:p>
        </p:txBody>
      </p:sp>
      <p:sp>
        <p:nvSpPr>
          <p:cNvPr id="99" name="TextBox 98"/>
          <p:cNvSpPr txBox="1"/>
          <p:nvPr/>
        </p:nvSpPr>
        <p:spPr>
          <a:xfrm>
            <a:off x="8503894" y="2293570"/>
            <a:ext cx="601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</a:t>
            </a:r>
            <a:endParaRPr lang="en-CA" sz="4800" dirty="0"/>
          </a:p>
        </p:txBody>
      </p:sp>
      <p:sp>
        <p:nvSpPr>
          <p:cNvPr id="100" name="TextBox 99"/>
          <p:cNvSpPr txBox="1"/>
          <p:nvPr/>
        </p:nvSpPr>
        <p:spPr>
          <a:xfrm>
            <a:off x="9406342" y="2282669"/>
            <a:ext cx="58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</a:t>
            </a:r>
            <a:endParaRPr lang="en-CA" sz="4800" dirty="0"/>
          </a:p>
        </p:txBody>
      </p:sp>
      <p:sp>
        <p:nvSpPr>
          <p:cNvPr id="101" name="TextBox 100"/>
          <p:cNvSpPr txBox="1"/>
          <p:nvPr/>
        </p:nvSpPr>
        <p:spPr>
          <a:xfrm>
            <a:off x="10484812" y="2305047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</a:t>
            </a:r>
            <a:endParaRPr lang="en-CA" sz="48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1332851" y="2327051"/>
            <a:ext cx="737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J</a:t>
            </a:r>
            <a:endParaRPr lang="en-CA" sz="4800" dirty="0"/>
          </a:p>
        </p:txBody>
      </p:sp>
      <p:sp>
        <p:nvSpPr>
          <p:cNvPr id="103" name="TextBox 102"/>
          <p:cNvSpPr txBox="1"/>
          <p:nvPr/>
        </p:nvSpPr>
        <p:spPr>
          <a:xfrm>
            <a:off x="7608908" y="3274615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K</a:t>
            </a:r>
            <a:endParaRPr lang="en-CA" sz="4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579021" y="3218225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</a:t>
            </a:r>
            <a:endParaRPr lang="en-CA" sz="4800" dirty="0"/>
          </a:p>
        </p:txBody>
      </p:sp>
      <p:sp>
        <p:nvSpPr>
          <p:cNvPr id="105" name="TextBox 104"/>
          <p:cNvSpPr txBox="1"/>
          <p:nvPr/>
        </p:nvSpPr>
        <p:spPr>
          <a:xfrm>
            <a:off x="9371808" y="3215233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</a:t>
            </a:r>
            <a:endParaRPr lang="en-CA" sz="4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0420245" y="5178565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X</a:t>
            </a:r>
            <a:endParaRPr lang="en-CA" sz="4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0339650" y="3236477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</a:t>
            </a:r>
            <a:endParaRPr lang="en-CA" sz="4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267794" y="3225279"/>
            <a:ext cx="589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</a:t>
            </a:r>
            <a:endParaRPr lang="en-CA" sz="4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7641800" y="4177276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</a:t>
            </a:r>
            <a:endParaRPr lang="en-CA" sz="4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9492426" y="4196919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</a:t>
            </a:r>
            <a:endParaRPr lang="en-CA" sz="4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8493685" y="4183151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Q</a:t>
            </a:r>
            <a:endParaRPr lang="en-CA" sz="4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1332851" y="5195540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Y</a:t>
            </a:r>
            <a:endParaRPr lang="en-CA" sz="4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0439591" y="4189258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</a:t>
            </a:r>
            <a:endParaRPr lang="en-CA" sz="48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1367142" y="4219716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</a:t>
            </a:r>
            <a:endParaRPr lang="en-CA" sz="4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7598270" y="5133761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</a:t>
            </a:r>
            <a:endParaRPr lang="en-CA" sz="4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8503670" y="5178565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</a:t>
            </a:r>
            <a:endParaRPr lang="en-CA" sz="4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9415760" y="5198918"/>
            <a:ext cx="904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</a:t>
            </a:r>
            <a:endParaRPr lang="en-CA" sz="4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7641800" y="6072746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Z</a:t>
            </a:r>
            <a:endParaRPr lang="en-CA" sz="4800" dirty="0"/>
          </a:p>
        </p:txBody>
      </p:sp>
      <p:sp>
        <p:nvSpPr>
          <p:cNvPr id="123" name="Oval 122"/>
          <p:cNvSpPr/>
          <p:nvPr/>
        </p:nvSpPr>
        <p:spPr>
          <a:xfrm>
            <a:off x="2481252" y="2576814"/>
            <a:ext cx="217702" cy="247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4" name="Oval 123"/>
          <p:cNvSpPr/>
          <p:nvPr/>
        </p:nvSpPr>
        <p:spPr>
          <a:xfrm>
            <a:off x="3649526" y="2564941"/>
            <a:ext cx="217702" cy="247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6" name="Straight Connector 125"/>
          <p:cNvCxnSpPr/>
          <p:nvPr/>
        </p:nvCxnSpPr>
        <p:spPr>
          <a:xfrm>
            <a:off x="2635171" y="2816264"/>
            <a:ext cx="108851" cy="339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3638926" y="2812776"/>
            <a:ext cx="102819" cy="339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2331756" y="3061081"/>
            <a:ext cx="1700412" cy="119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0" name="Round Same Side Corner Rectangle 129"/>
          <p:cNvSpPr/>
          <p:nvPr/>
        </p:nvSpPr>
        <p:spPr>
          <a:xfrm>
            <a:off x="2662161" y="3429918"/>
            <a:ext cx="391898" cy="127915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1" name="Round Same Side Corner Rectangle 130"/>
          <p:cNvSpPr/>
          <p:nvPr/>
        </p:nvSpPr>
        <p:spPr>
          <a:xfrm>
            <a:off x="3194285" y="3429917"/>
            <a:ext cx="391898" cy="127915"/>
          </a:xfrm>
          <a:prstGeom prst="round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2" name="Oval 131"/>
          <p:cNvSpPr/>
          <p:nvPr/>
        </p:nvSpPr>
        <p:spPr>
          <a:xfrm>
            <a:off x="2837732" y="3423358"/>
            <a:ext cx="89524" cy="1344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3" name="Oval 132"/>
          <p:cNvSpPr/>
          <p:nvPr/>
        </p:nvSpPr>
        <p:spPr>
          <a:xfrm>
            <a:off x="3345698" y="3423358"/>
            <a:ext cx="89524" cy="13447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4" name="Arc 133"/>
          <p:cNvSpPr/>
          <p:nvPr/>
        </p:nvSpPr>
        <p:spPr>
          <a:xfrm rot="5581239">
            <a:off x="2587240" y="3067790"/>
            <a:ext cx="1240284" cy="701447"/>
          </a:xfrm>
          <a:prstGeom prst="arc">
            <a:avLst>
              <a:gd name="adj1" fmla="val 18998865"/>
              <a:gd name="adj2" fmla="val 2460634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5" name="Isosceles Triangle 134"/>
          <p:cNvSpPr/>
          <p:nvPr/>
        </p:nvSpPr>
        <p:spPr>
          <a:xfrm rot="5400000">
            <a:off x="3974612" y="3430916"/>
            <a:ext cx="436007" cy="4423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6" name="Isosceles Triangle 135"/>
          <p:cNvSpPr/>
          <p:nvPr/>
        </p:nvSpPr>
        <p:spPr>
          <a:xfrm rot="16200000">
            <a:off x="1914957" y="3394120"/>
            <a:ext cx="517824" cy="4944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7" name="Snip Same Side Corner Rectangle 136"/>
          <p:cNvSpPr/>
          <p:nvPr/>
        </p:nvSpPr>
        <p:spPr>
          <a:xfrm>
            <a:off x="2704047" y="4251258"/>
            <a:ext cx="1003529" cy="1363159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0" name="Diagonal Stripe 139"/>
          <p:cNvSpPr/>
          <p:nvPr/>
        </p:nvSpPr>
        <p:spPr>
          <a:xfrm>
            <a:off x="3566588" y="4440728"/>
            <a:ext cx="860057" cy="31597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1" name="Diagonal Stripe 140"/>
          <p:cNvSpPr/>
          <p:nvPr/>
        </p:nvSpPr>
        <p:spPr>
          <a:xfrm rot="14005393">
            <a:off x="2035291" y="4270832"/>
            <a:ext cx="860057" cy="31597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2" name="Pie 141"/>
          <p:cNvSpPr/>
          <p:nvPr/>
        </p:nvSpPr>
        <p:spPr>
          <a:xfrm>
            <a:off x="4095963" y="4219716"/>
            <a:ext cx="403137" cy="363723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3" name="Pie 142"/>
          <p:cNvSpPr/>
          <p:nvPr/>
        </p:nvSpPr>
        <p:spPr>
          <a:xfrm>
            <a:off x="1919358" y="3989336"/>
            <a:ext cx="403137" cy="363723"/>
          </a:xfrm>
          <a:prstGeom prst="pie">
            <a:avLst>
              <a:gd name="adj1" fmla="val 16755591"/>
              <a:gd name="adj2" fmla="val 12198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4" name="Diagonal Stripe 143"/>
          <p:cNvSpPr/>
          <p:nvPr/>
        </p:nvSpPr>
        <p:spPr>
          <a:xfrm>
            <a:off x="2635170" y="5287105"/>
            <a:ext cx="373067" cy="77137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5" name="Diagonal Stripe 144"/>
          <p:cNvSpPr/>
          <p:nvPr/>
        </p:nvSpPr>
        <p:spPr>
          <a:xfrm flipH="1">
            <a:off x="3374770" y="5300191"/>
            <a:ext cx="528312" cy="720710"/>
          </a:xfrm>
          <a:prstGeom prst="diagStripe">
            <a:avLst>
              <a:gd name="adj" fmla="val 64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6" name="L-Shape 145"/>
          <p:cNvSpPr/>
          <p:nvPr/>
        </p:nvSpPr>
        <p:spPr>
          <a:xfrm>
            <a:off x="3686966" y="5759665"/>
            <a:ext cx="457519" cy="522472"/>
          </a:xfrm>
          <a:prstGeom prst="corne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9" name="L-Shape 148"/>
          <p:cNvSpPr/>
          <p:nvPr/>
        </p:nvSpPr>
        <p:spPr>
          <a:xfrm flipH="1">
            <a:off x="2335001" y="5758739"/>
            <a:ext cx="489465" cy="524323"/>
          </a:xfrm>
          <a:prstGeom prst="corner">
            <a:avLst>
              <a:gd name="adj1" fmla="val 40096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2" name="Right Arrow 151"/>
          <p:cNvSpPr/>
          <p:nvPr/>
        </p:nvSpPr>
        <p:spPr>
          <a:xfrm>
            <a:off x="9371049" y="6222198"/>
            <a:ext cx="2544219" cy="50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3" name="TextBox 152"/>
          <p:cNvSpPr txBox="1"/>
          <p:nvPr/>
        </p:nvSpPr>
        <p:spPr>
          <a:xfrm>
            <a:off x="10130669" y="6257912"/>
            <a:ext cx="253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  <p:sp>
        <p:nvSpPr>
          <p:cNvPr id="88" name="Oval 87"/>
          <p:cNvSpPr/>
          <p:nvPr/>
        </p:nvSpPr>
        <p:spPr>
          <a:xfrm>
            <a:off x="2900968" y="4549784"/>
            <a:ext cx="184221" cy="19548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17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123" grpId="0" animBg="1"/>
      <p:bldP spid="124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9" grpId="0" animBg="1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ny sun rises on the horizon of a Martian plain. A robotic arm is visible in the foregroun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6059109" cy="46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6306" y="533400"/>
            <a:ext cx="5242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Sunsets for Martians are </a:t>
            </a:r>
            <a:r>
              <a:rPr lang="en-US" sz="3600" b="1" dirty="0" smtClean="0">
                <a:solidFill>
                  <a:schemeClr val="accent2"/>
                </a:solidFill>
              </a:rPr>
              <a:t>blue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i="1" dirty="0" smtClean="0"/>
              <a:t>At sunset, there’s less sunlight on Mars. Only the stronger, bluer parts of the Sun’s light can pass through, which turns the sky from red to blue.</a:t>
            </a:r>
            <a:endParaRPr lang="en-CA" sz="3600" i="1" dirty="0"/>
          </a:p>
        </p:txBody>
      </p:sp>
      <p:sp>
        <p:nvSpPr>
          <p:cNvPr id="4" name="Right Arrow 3"/>
          <p:cNvSpPr/>
          <p:nvPr/>
        </p:nvSpPr>
        <p:spPr>
          <a:xfrm>
            <a:off x="9371049" y="6222198"/>
            <a:ext cx="2544219" cy="50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0130669" y="6257912"/>
            <a:ext cx="253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301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292" y="393238"/>
            <a:ext cx="11103297" cy="934679"/>
          </a:xfrm>
        </p:spPr>
        <p:txBody>
          <a:bodyPr/>
          <a:lstStyle/>
          <a:p>
            <a:r>
              <a:rPr lang="en-US" sz="4800" dirty="0" smtClean="0"/>
              <a:t>What do you call a star </a:t>
            </a:r>
            <a:r>
              <a:rPr lang="en-US" sz="4800" dirty="0" smtClean="0">
                <a:latin typeface="Stencil" panose="040409050D0802020404" pitchFamily="82" charset="0"/>
              </a:rPr>
              <a:t>explosion</a:t>
            </a:r>
            <a:r>
              <a:rPr lang="en-US" sz="4800" dirty="0" smtClean="0"/>
              <a:t>?</a:t>
            </a:r>
            <a:endParaRPr lang="en-CA" sz="4800" dirty="0"/>
          </a:p>
        </p:txBody>
      </p:sp>
      <p:sp>
        <p:nvSpPr>
          <p:cNvPr id="20" name="Rectangle 19"/>
          <p:cNvSpPr/>
          <p:nvPr/>
        </p:nvSpPr>
        <p:spPr>
          <a:xfrm>
            <a:off x="169806" y="1531615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1493858" y="1525675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/>
        </p:nvSpPr>
        <p:spPr>
          <a:xfrm>
            <a:off x="2847051" y="1554668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4179713" y="1526458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/>
          <p:cNvSpPr/>
          <p:nvPr/>
        </p:nvSpPr>
        <p:spPr>
          <a:xfrm>
            <a:off x="5551143" y="1525675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6890968" y="1526458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/>
          <p:cNvSpPr/>
          <p:nvPr/>
        </p:nvSpPr>
        <p:spPr>
          <a:xfrm>
            <a:off x="8219116" y="1525675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9587059" y="1549436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Rectangle 34"/>
          <p:cNvSpPr/>
          <p:nvPr/>
        </p:nvSpPr>
        <p:spPr>
          <a:xfrm>
            <a:off x="10887089" y="1544315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04931" y="167256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</a:t>
            </a:r>
            <a:endParaRPr lang="en-CA" sz="4800" dirty="0"/>
          </a:p>
        </p:txBody>
      </p:sp>
      <p:sp>
        <p:nvSpPr>
          <p:cNvPr id="37" name="TextBox 36"/>
          <p:cNvSpPr txBox="1"/>
          <p:nvPr/>
        </p:nvSpPr>
        <p:spPr>
          <a:xfrm>
            <a:off x="1742740" y="167256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</a:t>
            </a:r>
            <a:endParaRPr lang="en-CA" sz="4800" dirty="0"/>
          </a:p>
        </p:txBody>
      </p:sp>
      <p:sp>
        <p:nvSpPr>
          <p:cNvPr id="38" name="TextBox 37"/>
          <p:cNvSpPr txBox="1"/>
          <p:nvPr/>
        </p:nvSpPr>
        <p:spPr>
          <a:xfrm>
            <a:off x="3098368" y="1680252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</a:t>
            </a:r>
            <a:endParaRPr lang="en-CA" sz="4800" dirty="0"/>
          </a:p>
        </p:txBody>
      </p:sp>
      <p:sp>
        <p:nvSpPr>
          <p:cNvPr id="39" name="TextBox 38"/>
          <p:cNvSpPr txBox="1"/>
          <p:nvPr/>
        </p:nvSpPr>
        <p:spPr>
          <a:xfrm>
            <a:off x="4383798" y="167256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</a:t>
            </a:r>
            <a:endParaRPr lang="en-CA" sz="4800" dirty="0"/>
          </a:p>
        </p:txBody>
      </p:sp>
      <p:sp>
        <p:nvSpPr>
          <p:cNvPr id="40" name="TextBox 39"/>
          <p:cNvSpPr txBox="1"/>
          <p:nvPr/>
        </p:nvSpPr>
        <p:spPr>
          <a:xfrm>
            <a:off x="5780399" y="1643338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</a:t>
            </a:r>
            <a:endParaRPr lang="en-CA" sz="4800" dirty="0"/>
          </a:p>
        </p:txBody>
      </p:sp>
      <p:sp>
        <p:nvSpPr>
          <p:cNvPr id="41" name="TextBox 40"/>
          <p:cNvSpPr txBox="1"/>
          <p:nvPr/>
        </p:nvSpPr>
        <p:spPr>
          <a:xfrm>
            <a:off x="7196766" y="1643338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</a:t>
            </a:r>
            <a:endParaRPr lang="en-CA" sz="4800" dirty="0"/>
          </a:p>
        </p:txBody>
      </p:sp>
      <p:sp>
        <p:nvSpPr>
          <p:cNvPr id="42" name="TextBox 41"/>
          <p:cNvSpPr txBox="1"/>
          <p:nvPr/>
        </p:nvSpPr>
        <p:spPr>
          <a:xfrm>
            <a:off x="8498516" y="1656242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</a:t>
            </a:r>
            <a:endParaRPr lang="en-CA" sz="4800" dirty="0"/>
          </a:p>
        </p:txBody>
      </p:sp>
      <p:sp>
        <p:nvSpPr>
          <p:cNvPr id="43" name="TextBox 42"/>
          <p:cNvSpPr txBox="1"/>
          <p:nvPr/>
        </p:nvSpPr>
        <p:spPr>
          <a:xfrm>
            <a:off x="9819802" y="1682874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</a:t>
            </a:r>
            <a:endParaRPr lang="en-CA" sz="4800" dirty="0"/>
          </a:p>
        </p:txBody>
      </p:sp>
      <p:sp>
        <p:nvSpPr>
          <p:cNvPr id="44" name="TextBox 43"/>
          <p:cNvSpPr txBox="1"/>
          <p:nvPr/>
        </p:nvSpPr>
        <p:spPr>
          <a:xfrm>
            <a:off x="11153789" y="167256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</a:t>
            </a:r>
            <a:endParaRPr lang="en-CA" sz="4800" dirty="0"/>
          </a:p>
        </p:txBody>
      </p:sp>
      <p:sp>
        <p:nvSpPr>
          <p:cNvPr id="66" name="Oval 65"/>
          <p:cNvSpPr/>
          <p:nvPr/>
        </p:nvSpPr>
        <p:spPr>
          <a:xfrm>
            <a:off x="2924410" y="3244700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val 66"/>
          <p:cNvSpPr/>
          <p:nvPr/>
        </p:nvSpPr>
        <p:spPr>
          <a:xfrm>
            <a:off x="3917168" y="322800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Oval 67"/>
          <p:cNvSpPr/>
          <p:nvPr/>
        </p:nvSpPr>
        <p:spPr>
          <a:xfrm>
            <a:off x="4897022" y="3240748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Oval 68"/>
          <p:cNvSpPr/>
          <p:nvPr/>
        </p:nvSpPr>
        <p:spPr>
          <a:xfrm>
            <a:off x="5881167" y="322710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Oval 69"/>
          <p:cNvSpPr/>
          <p:nvPr/>
        </p:nvSpPr>
        <p:spPr>
          <a:xfrm>
            <a:off x="6913030" y="319906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Oval 70"/>
          <p:cNvSpPr/>
          <p:nvPr/>
        </p:nvSpPr>
        <p:spPr>
          <a:xfrm>
            <a:off x="7931037" y="3221223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Oval 71"/>
          <p:cNvSpPr/>
          <p:nvPr/>
        </p:nvSpPr>
        <p:spPr>
          <a:xfrm>
            <a:off x="8928034" y="323031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Oval 72"/>
          <p:cNvSpPr/>
          <p:nvPr/>
        </p:nvSpPr>
        <p:spPr>
          <a:xfrm>
            <a:off x="2898592" y="422209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Oval 73"/>
          <p:cNvSpPr/>
          <p:nvPr/>
        </p:nvSpPr>
        <p:spPr>
          <a:xfrm>
            <a:off x="3912664" y="423183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Oval 74"/>
          <p:cNvSpPr/>
          <p:nvPr/>
        </p:nvSpPr>
        <p:spPr>
          <a:xfrm>
            <a:off x="4852760" y="4216190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Oval 75"/>
          <p:cNvSpPr/>
          <p:nvPr/>
        </p:nvSpPr>
        <p:spPr>
          <a:xfrm>
            <a:off x="5883672" y="420407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Oval 76"/>
          <p:cNvSpPr/>
          <p:nvPr/>
        </p:nvSpPr>
        <p:spPr>
          <a:xfrm>
            <a:off x="6899392" y="4149149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Oval 77"/>
          <p:cNvSpPr/>
          <p:nvPr/>
        </p:nvSpPr>
        <p:spPr>
          <a:xfrm>
            <a:off x="7928936" y="4186883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Oval 78"/>
          <p:cNvSpPr/>
          <p:nvPr/>
        </p:nvSpPr>
        <p:spPr>
          <a:xfrm>
            <a:off x="8935715" y="4172792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Oval 79"/>
          <p:cNvSpPr/>
          <p:nvPr/>
        </p:nvSpPr>
        <p:spPr>
          <a:xfrm>
            <a:off x="2967432" y="5173689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Oval 80"/>
          <p:cNvSpPr/>
          <p:nvPr/>
        </p:nvSpPr>
        <p:spPr>
          <a:xfrm>
            <a:off x="3919933" y="519051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Oval 81"/>
          <p:cNvSpPr/>
          <p:nvPr/>
        </p:nvSpPr>
        <p:spPr>
          <a:xfrm>
            <a:off x="4858931" y="5176212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Oval 82"/>
          <p:cNvSpPr/>
          <p:nvPr/>
        </p:nvSpPr>
        <p:spPr>
          <a:xfrm>
            <a:off x="5939127" y="5196242"/>
            <a:ext cx="695548" cy="7193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Oval 83"/>
          <p:cNvSpPr/>
          <p:nvPr/>
        </p:nvSpPr>
        <p:spPr>
          <a:xfrm>
            <a:off x="6954768" y="5139170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Oval 84"/>
          <p:cNvSpPr/>
          <p:nvPr/>
        </p:nvSpPr>
        <p:spPr>
          <a:xfrm>
            <a:off x="7949929" y="515187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Oval 85"/>
          <p:cNvSpPr/>
          <p:nvPr/>
        </p:nvSpPr>
        <p:spPr>
          <a:xfrm>
            <a:off x="8897610" y="515539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7" name="Oval 86"/>
          <p:cNvSpPr/>
          <p:nvPr/>
        </p:nvSpPr>
        <p:spPr>
          <a:xfrm>
            <a:off x="9929511" y="323031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Oval 87"/>
          <p:cNvSpPr/>
          <p:nvPr/>
        </p:nvSpPr>
        <p:spPr>
          <a:xfrm>
            <a:off x="9900450" y="4177528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Oval 88"/>
          <p:cNvSpPr/>
          <p:nvPr/>
        </p:nvSpPr>
        <p:spPr>
          <a:xfrm>
            <a:off x="9888192" y="5161943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Oval 89"/>
          <p:cNvSpPr/>
          <p:nvPr/>
        </p:nvSpPr>
        <p:spPr>
          <a:xfrm>
            <a:off x="10841779" y="4168427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3" name="TextBox 92"/>
          <p:cNvSpPr txBox="1"/>
          <p:nvPr/>
        </p:nvSpPr>
        <p:spPr>
          <a:xfrm>
            <a:off x="4021623" y="320969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endParaRPr lang="en-CA" sz="4800" dirty="0"/>
          </a:p>
        </p:txBody>
      </p:sp>
      <p:sp>
        <p:nvSpPr>
          <p:cNvPr id="94" name="TextBox 93"/>
          <p:cNvSpPr txBox="1"/>
          <p:nvPr/>
        </p:nvSpPr>
        <p:spPr>
          <a:xfrm>
            <a:off x="3039489" y="3184104"/>
            <a:ext cx="75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</a:t>
            </a:r>
            <a:endParaRPr lang="en-CA" sz="4800" dirty="0"/>
          </a:p>
        </p:txBody>
      </p:sp>
      <p:sp>
        <p:nvSpPr>
          <p:cNvPr id="95" name="TextBox 94"/>
          <p:cNvSpPr txBox="1"/>
          <p:nvPr/>
        </p:nvSpPr>
        <p:spPr>
          <a:xfrm>
            <a:off x="4966142" y="3199061"/>
            <a:ext cx="72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</a:t>
            </a:r>
            <a:endParaRPr lang="en-CA" sz="4800" dirty="0"/>
          </a:p>
        </p:txBody>
      </p:sp>
      <p:sp>
        <p:nvSpPr>
          <p:cNvPr id="96" name="TextBox 95"/>
          <p:cNvSpPr txBox="1"/>
          <p:nvPr/>
        </p:nvSpPr>
        <p:spPr>
          <a:xfrm>
            <a:off x="5968910" y="3208360"/>
            <a:ext cx="55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</a:t>
            </a:r>
            <a:endParaRPr lang="en-CA" sz="4800" dirty="0"/>
          </a:p>
        </p:txBody>
      </p:sp>
      <p:sp>
        <p:nvSpPr>
          <p:cNvPr id="97" name="TextBox 96"/>
          <p:cNvSpPr txBox="1"/>
          <p:nvPr/>
        </p:nvSpPr>
        <p:spPr>
          <a:xfrm>
            <a:off x="7010865" y="317294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</a:t>
            </a:r>
            <a:endParaRPr lang="en-CA" sz="4800" dirty="0"/>
          </a:p>
        </p:txBody>
      </p:sp>
      <p:sp>
        <p:nvSpPr>
          <p:cNvPr id="98" name="TextBox 97"/>
          <p:cNvSpPr txBox="1"/>
          <p:nvPr/>
        </p:nvSpPr>
        <p:spPr>
          <a:xfrm>
            <a:off x="8055932" y="32064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</a:t>
            </a:r>
            <a:endParaRPr lang="en-CA" sz="4800" dirty="0"/>
          </a:p>
        </p:txBody>
      </p:sp>
      <p:sp>
        <p:nvSpPr>
          <p:cNvPr id="99" name="TextBox 98"/>
          <p:cNvSpPr txBox="1"/>
          <p:nvPr/>
        </p:nvSpPr>
        <p:spPr>
          <a:xfrm>
            <a:off x="8976547" y="3195680"/>
            <a:ext cx="608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</a:t>
            </a:r>
            <a:endParaRPr lang="en-CA" sz="4800" dirty="0"/>
          </a:p>
        </p:txBody>
      </p:sp>
      <p:sp>
        <p:nvSpPr>
          <p:cNvPr id="100" name="TextBox 99"/>
          <p:cNvSpPr txBox="1"/>
          <p:nvPr/>
        </p:nvSpPr>
        <p:spPr>
          <a:xfrm>
            <a:off x="10020167" y="3206413"/>
            <a:ext cx="59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</a:t>
            </a:r>
            <a:endParaRPr lang="en-CA" sz="4800" dirty="0"/>
          </a:p>
        </p:txBody>
      </p:sp>
      <p:sp>
        <p:nvSpPr>
          <p:cNvPr id="101" name="Right Arrow 100"/>
          <p:cNvSpPr/>
          <p:nvPr/>
        </p:nvSpPr>
        <p:spPr>
          <a:xfrm>
            <a:off x="9382486" y="6161049"/>
            <a:ext cx="2573295" cy="543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5" name="TextBox 104"/>
          <p:cNvSpPr txBox="1"/>
          <p:nvPr/>
        </p:nvSpPr>
        <p:spPr>
          <a:xfrm>
            <a:off x="3113883" y="419629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</a:t>
            </a:r>
            <a:endParaRPr lang="en-CA" sz="4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4028142" y="4205294"/>
            <a:ext cx="745895" cy="832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J</a:t>
            </a:r>
            <a:endParaRPr lang="en-CA" sz="4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968840" y="417574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K</a:t>
            </a:r>
            <a:endParaRPr lang="en-CA" sz="4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012058" y="415820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</a:t>
            </a:r>
            <a:endParaRPr lang="en-CA" sz="4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6935655" y="412797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</a:t>
            </a:r>
            <a:endParaRPr lang="en-CA" sz="4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8006702" y="4160656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</a:t>
            </a:r>
            <a:endParaRPr lang="en-CA" sz="4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8989692" y="41504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</a:t>
            </a:r>
            <a:endParaRPr lang="en-CA" sz="4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9995618" y="414347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</a:t>
            </a:r>
            <a:endParaRPr lang="en-CA" sz="4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10902769" y="4126287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</a:t>
            </a:r>
            <a:endParaRPr lang="en-CA" sz="4800" dirty="0"/>
          </a:p>
        </p:txBody>
      </p:sp>
      <p:sp>
        <p:nvSpPr>
          <p:cNvPr id="114" name="TextBox 113"/>
          <p:cNvSpPr txBox="1"/>
          <p:nvPr/>
        </p:nvSpPr>
        <p:spPr>
          <a:xfrm>
            <a:off x="4020442" y="515886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</a:t>
            </a:r>
            <a:endParaRPr lang="en-CA" sz="4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3023866" y="516234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</a:t>
            </a:r>
            <a:endParaRPr lang="en-CA" sz="4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4968840" y="5196242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</a:t>
            </a:r>
            <a:endParaRPr lang="en-CA" sz="4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979711" y="5157983"/>
            <a:ext cx="61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</a:t>
            </a:r>
            <a:endParaRPr lang="en-CA" sz="4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7051170" y="515600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</a:t>
            </a:r>
            <a:endParaRPr lang="en-CA" sz="4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7961500" y="516853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</a:t>
            </a:r>
            <a:endParaRPr lang="en-CA" sz="4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8997522" y="513444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X</a:t>
            </a:r>
            <a:endParaRPr lang="en-CA" sz="4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9991852" y="515957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Y</a:t>
            </a:r>
            <a:endParaRPr lang="en-CA" sz="4800" dirty="0"/>
          </a:p>
        </p:txBody>
      </p:sp>
      <p:sp>
        <p:nvSpPr>
          <p:cNvPr id="125" name="TextBox 124"/>
          <p:cNvSpPr txBox="1"/>
          <p:nvPr/>
        </p:nvSpPr>
        <p:spPr>
          <a:xfrm>
            <a:off x="10178492" y="6204776"/>
            <a:ext cx="256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  <p:sp>
        <p:nvSpPr>
          <p:cNvPr id="154" name="Oval 153"/>
          <p:cNvSpPr/>
          <p:nvPr/>
        </p:nvSpPr>
        <p:spPr>
          <a:xfrm>
            <a:off x="10902769" y="514698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5" name="TextBox 154"/>
          <p:cNvSpPr txBox="1"/>
          <p:nvPr/>
        </p:nvSpPr>
        <p:spPr>
          <a:xfrm>
            <a:off x="11003470" y="5129694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Z</a:t>
            </a:r>
            <a:endParaRPr lang="en-CA" sz="4800" dirty="0"/>
          </a:p>
        </p:txBody>
      </p:sp>
      <p:sp>
        <p:nvSpPr>
          <p:cNvPr id="173" name="Oval 172"/>
          <p:cNvSpPr/>
          <p:nvPr/>
        </p:nvSpPr>
        <p:spPr>
          <a:xfrm>
            <a:off x="1313135" y="2692067"/>
            <a:ext cx="217702" cy="247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4" name="Oval 173"/>
          <p:cNvSpPr/>
          <p:nvPr/>
        </p:nvSpPr>
        <p:spPr>
          <a:xfrm>
            <a:off x="1990568" y="2679638"/>
            <a:ext cx="217702" cy="247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5" name="Straight Connector 174"/>
          <p:cNvCxnSpPr/>
          <p:nvPr/>
        </p:nvCxnSpPr>
        <p:spPr>
          <a:xfrm>
            <a:off x="1438999" y="2905806"/>
            <a:ext cx="108851" cy="339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>
            <a:off x="1977454" y="2864960"/>
            <a:ext cx="102819" cy="339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176"/>
          <p:cNvSpPr/>
          <p:nvPr/>
        </p:nvSpPr>
        <p:spPr>
          <a:xfrm>
            <a:off x="996281" y="3172941"/>
            <a:ext cx="1700412" cy="119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8" name="Arc 177"/>
          <p:cNvSpPr/>
          <p:nvPr/>
        </p:nvSpPr>
        <p:spPr>
          <a:xfrm rot="5581239">
            <a:off x="1226345" y="3277025"/>
            <a:ext cx="1240284" cy="701447"/>
          </a:xfrm>
          <a:prstGeom prst="arc">
            <a:avLst>
              <a:gd name="adj1" fmla="val 18998865"/>
              <a:gd name="adj2" fmla="val 2460634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9" name="Snip Same Side Corner Rectangle 178"/>
          <p:cNvSpPr/>
          <p:nvPr/>
        </p:nvSpPr>
        <p:spPr>
          <a:xfrm>
            <a:off x="1350410" y="4355325"/>
            <a:ext cx="1003529" cy="1363159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0" name="Diagonal Stripe 179"/>
          <p:cNvSpPr/>
          <p:nvPr/>
        </p:nvSpPr>
        <p:spPr>
          <a:xfrm rot="9190893">
            <a:off x="615491" y="4706935"/>
            <a:ext cx="860057" cy="31597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1" name="Diagonal Stripe 180"/>
          <p:cNvSpPr/>
          <p:nvPr/>
        </p:nvSpPr>
        <p:spPr>
          <a:xfrm rot="3407602">
            <a:off x="2140734" y="4718014"/>
            <a:ext cx="860057" cy="31597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2" name="Diagonal Stripe 181"/>
          <p:cNvSpPr/>
          <p:nvPr/>
        </p:nvSpPr>
        <p:spPr>
          <a:xfrm>
            <a:off x="1165391" y="5675574"/>
            <a:ext cx="382154" cy="901417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3" name="Diagonal Stripe 182"/>
          <p:cNvSpPr/>
          <p:nvPr/>
        </p:nvSpPr>
        <p:spPr>
          <a:xfrm flipH="1">
            <a:off x="2122316" y="5675573"/>
            <a:ext cx="481670" cy="901418"/>
          </a:xfrm>
          <a:prstGeom prst="diagStripe">
            <a:avLst>
              <a:gd name="adj" fmla="val 59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4" name="L-Shape 183"/>
          <p:cNvSpPr/>
          <p:nvPr/>
        </p:nvSpPr>
        <p:spPr>
          <a:xfrm flipH="1">
            <a:off x="920658" y="6081034"/>
            <a:ext cx="489465" cy="524323"/>
          </a:xfrm>
          <a:prstGeom prst="corner">
            <a:avLst>
              <a:gd name="adj1" fmla="val 40096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5" name="L-Shape 184"/>
          <p:cNvSpPr/>
          <p:nvPr/>
        </p:nvSpPr>
        <p:spPr>
          <a:xfrm>
            <a:off x="2375226" y="6081034"/>
            <a:ext cx="457519" cy="522472"/>
          </a:xfrm>
          <a:prstGeom prst="corne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6" name="Oval 185"/>
          <p:cNvSpPr/>
          <p:nvPr/>
        </p:nvSpPr>
        <p:spPr>
          <a:xfrm>
            <a:off x="1295629" y="3486323"/>
            <a:ext cx="277697" cy="315920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7" name="Oval 186"/>
          <p:cNvSpPr/>
          <p:nvPr/>
        </p:nvSpPr>
        <p:spPr>
          <a:xfrm>
            <a:off x="1678079" y="3462320"/>
            <a:ext cx="277697" cy="315920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8" name="Oval 187"/>
          <p:cNvSpPr/>
          <p:nvPr/>
        </p:nvSpPr>
        <p:spPr>
          <a:xfrm>
            <a:off x="2037180" y="3475408"/>
            <a:ext cx="277697" cy="315920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1493858" y="4648200"/>
            <a:ext cx="184221" cy="19548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35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173" grpId="0" animBg="1"/>
      <p:bldP spid="174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ndra observation Cassiopeia A supernov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26" y="990600"/>
            <a:ext cx="746342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229" y="794266"/>
            <a:ext cx="365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 supernova is the colossal explosion of a star.</a:t>
            </a:r>
          </a:p>
          <a:p>
            <a:endParaRPr lang="en-US" sz="3600" dirty="0"/>
          </a:p>
          <a:p>
            <a:r>
              <a:rPr lang="en-US" sz="3600" i="1" dirty="0" smtClean="0"/>
              <a:t>Scientists have discovered</a:t>
            </a:r>
          </a:p>
          <a:p>
            <a:r>
              <a:rPr lang="en-US" sz="3600" i="1" dirty="0" smtClean="0"/>
              <a:t>several different types. </a:t>
            </a:r>
            <a:endParaRPr lang="en-CA" sz="3600" i="1" dirty="0"/>
          </a:p>
        </p:txBody>
      </p:sp>
      <p:sp>
        <p:nvSpPr>
          <p:cNvPr id="4" name="Right Arrow 3"/>
          <p:cNvSpPr/>
          <p:nvPr/>
        </p:nvSpPr>
        <p:spPr>
          <a:xfrm>
            <a:off x="9371049" y="6222198"/>
            <a:ext cx="2544219" cy="50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0130669" y="6257912"/>
            <a:ext cx="253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731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376" y="-227018"/>
            <a:ext cx="10797024" cy="1740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en-US" sz="5600" dirty="0" smtClean="0"/>
              <a:t>On </a:t>
            </a:r>
            <a:r>
              <a:rPr lang="en-US" sz="5600" dirty="0" smtClean="0">
                <a:latin typeface="Cooper Black" panose="0208090404030B020404" pitchFamily="18" charset="0"/>
              </a:rPr>
              <a:t>Neptune</a:t>
            </a:r>
            <a:r>
              <a:rPr lang="en-US" sz="5600" dirty="0" smtClean="0"/>
              <a:t>, it rains ______?</a:t>
            </a:r>
          </a:p>
          <a:p>
            <a:pPr marL="0" indent="0" algn="ctr">
              <a:buNone/>
            </a:pPr>
            <a:endParaRPr lang="en-US" sz="8800" dirty="0"/>
          </a:p>
        </p:txBody>
      </p:sp>
      <p:sp>
        <p:nvSpPr>
          <p:cNvPr id="6" name="Rectangle 5"/>
          <p:cNvSpPr/>
          <p:nvPr/>
        </p:nvSpPr>
        <p:spPr>
          <a:xfrm>
            <a:off x="477442" y="1577330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001668" y="1577330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3459928" y="1577330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4885205" y="1577330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6284784" y="1551930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7677078" y="1529060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9082072" y="1524001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0487066" y="1515287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709731" y="167256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</a:t>
            </a:r>
            <a:endParaRPr lang="en-CA"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2387572" y="170211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</a:t>
            </a:r>
            <a:endParaRPr lang="en-CA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08662" y="1667302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</a:t>
            </a:r>
            <a:endParaRPr lang="en-CA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5125272" y="169523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</a:t>
            </a:r>
            <a:endParaRPr lang="en-CA" sz="4800" dirty="0"/>
          </a:p>
        </p:txBody>
      </p:sp>
      <p:sp>
        <p:nvSpPr>
          <p:cNvPr id="19" name="TextBox 18"/>
          <p:cNvSpPr txBox="1"/>
          <p:nvPr/>
        </p:nvSpPr>
        <p:spPr>
          <a:xfrm>
            <a:off x="6538784" y="166730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</a:t>
            </a:r>
            <a:endParaRPr lang="en-CA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753766" y="162790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</a:t>
            </a:r>
            <a:endParaRPr lang="en-CA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7943778" y="164969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</a:t>
            </a:r>
            <a:endParaRPr lang="en-CA" sz="4800" dirty="0"/>
          </a:p>
        </p:txBody>
      </p:sp>
      <p:sp>
        <p:nvSpPr>
          <p:cNvPr id="25" name="TextBox 24"/>
          <p:cNvSpPr txBox="1"/>
          <p:nvPr/>
        </p:nvSpPr>
        <p:spPr>
          <a:xfrm>
            <a:off x="9342350" y="1643338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</a:t>
            </a:r>
            <a:endParaRPr lang="en-CA" sz="4800" dirty="0"/>
          </a:p>
        </p:txBody>
      </p:sp>
      <p:sp>
        <p:nvSpPr>
          <p:cNvPr id="38" name="Oval 37"/>
          <p:cNvSpPr/>
          <p:nvPr/>
        </p:nvSpPr>
        <p:spPr>
          <a:xfrm>
            <a:off x="1620442" y="2682488"/>
            <a:ext cx="217702" cy="247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0" name="Straight Connector 39"/>
          <p:cNvCxnSpPr/>
          <p:nvPr/>
        </p:nvCxnSpPr>
        <p:spPr>
          <a:xfrm>
            <a:off x="1716872" y="2930323"/>
            <a:ext cx="0" cy="481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110060" y="3203828"/>
            <a:ext cx="1258522" cy="1196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Snip Same Side Corner Rectangle 42"/>
          <p:cNvSpPr/>
          <p:nvPr/>
        </p:nvSpPr>
        <p:spPr>
          <a:xfrm>
            <a:off x="1175276" y="4384954"/>
            <a:ext cx="1129267" cy="151375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Oval 77"/>
          <p:cNvSpPr/>
          <p:nvPr/>
        </p:nvSpPr>
        <p:spPr>
          <a:xfrm>
            <a:off x="2924410" y="3244700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Oval 78"/>
          <p:cNvSpPr/>
          <p:nvPr/>
        </p:nvSpPr>
        <p:spPr>
          <a:xfrm>
            <a:off x="3917168" y="322800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Oval 79"/>
          <p:cNvSpPr/>
          <p:nvPr/>
        </p:nvSpPr>
        <p:spPr>
          <a:xfrm>
            <a:off x="4897022" y="3240748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Oval 80"/>
          <p:cNvSpPr/>
          <p:nvPr/>
        </p:nvSpPr>
        <p:spPr>
          <a:xfrm>
            <a:off x="5881167" y="322710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Oval 81"/>
          <p:cNvSpPr/>
          <p:nvPr/>
        </p:nvSpPr>
        <p:spPr>
          <a:xfrm>
            <a:off x="6913030" y="319906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Oval 82"/>
          <p:cNvSpPr/>
          <p:nvPr/>
        </p:nvSpPr>
        <p:spPr>
          <a:xfrm>
            <a:off x="7931037" y="3221223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Oval 83"/>
          <p:cNvSpPr/>
          <p:nvPr/>
        </p:nvSpPr>
        <p:spPr>
          <a:xfrm>
            <a:off x="8941058" y="3263017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Oval 84"/>
          <p:cNvSpPr/>
          <p:nvPr/>
        </p:nvSpPr>
        <p:spPr>
          <a:xfrm>
            <a:off x="2898592" y="422209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Oval 85"/>
          <p:cNvSpPr/>
          <p:nvPr/>
        </p:nvSpPr>
        <p:spPr>
          <a:xfrm>
            <a:off x="3912664" y="423183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7" name="Oval 86"/>
          <p:cNvSpPr/>
          <p:nvPr/>
        </p:nvSpPr>
        <p:spPr>
          <a:xfrm>
            <a:off x="4852760" y="4216190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8" name="Oval 87"/>
          <p:cNvSpPr/>
          <p:nvPr/>
        </p:nvSpPr>
        <p:spPr>
          <a:xfrm>
            <a:off x="5883672" y="420407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Oval 88"/>
          <p:cNvSpPr/>
          <p:nvPr/>
        </p:nvSpPr>
        <p:spPr>
          <a:xfrm>
            <a:off x="6899392" y="4149149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Oval 89"/>
          <p:cNvSpPr/>
          <p:nvPr/>
        </p:nvSpPr>
        <p:spPr>
          <a:xfrm>
            <a:off x="7965660" y="4186883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Oval 90"/>
          <p:cNvSpPr/>
          <p:nvPr/>
        </p:nvSpPr>
        <p:spPr>
          <a:xfrm>
            <a:off x="8935715" y="4172792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2" name="Oval 91"/>
          <p:cNvSpPr/>
          <p:nvPr/>
        </p:nvSpPr>
        <p:spPr>
          <a:xfrm>
            <a:off x="2967432" y="5173689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3" name="Oval 92"/>
          <p:cNvSpPr/>
          <p:nvPr/>
        </p:nvSpPr>
        <p:spPr>
          <a:xfrm>
            <a:off x="3919933" y="519051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4" name="Oval 93"/>
          <p:cNvSpPr/>
          <p:nvPr/>
        </p:nvSpPr>
        <p:spPr>
          <a:xfrm>
            <a:off x="4858931" y="5176212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5" name="Oval 94"/>
          <p:cNvSpPr/>
          <p:nvPr/>
        </p:nvSpPr>
        <p:spPr>
          <a:xfrm>
            <a:off x="5939127" y="5196242"/>
            <a:ext cx="695548" cy="7193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6" name="Oval 95"/>
          <p:cNvSpPr/>
          <p:nvPr/>
        </p:nvSpPr>
        <p:spPr>
          <a:xfrm>
            <a:off x="6954768" y="5139170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7" name="Oval 96"/>
          <p:cNvSpPr/>
          <p:nvPr/>
        </p:nvSpPr>
        <p:spPr>
          <a:xfrm>
            <a:off x="7949929" y="515187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8" name="Oval 97"/>
          <p:cNvSpPr/>
          <p:nvPr/>
        </p:nvSpPr>
        <p:spPr>
          <a:xfrm>
            <a:off x="8897610" y="5155394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9" name="Oval 98"/>
          <p:cNvSpPr/>
          <p:nvPr/>
        </p:nvSpPr>
        <p:spPr>
          <a:xfrm>
            <a:off x="9929511" y="3230316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0" name="Oval 99"/>
          <p:cNvSpPr/>
          <p:nvPr/>
        </p:nvSpPr>
        <p:spPr>
          <a:xfrm>
            <a:off x="9900450" y="4177528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Oval 100"/>
          <p:cNvSpPr/>
          <p:nvPr/>
        </p:nvSpPr>
        <p:spPr>
          <a:xfrm>
            <a:off x="9888192" y="5161943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" name="Oval 101"/>
          <p:cNvSpPr/>
          <p:nvPr/>
        </p:nvSpPr>
        <p:spPr>
          <a:xfrm>
            <a:off x="10841779" y="4168427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3" name="TextBox 102"/>
          <p:cNvSpPr txBox="1"/>
          <p:nvPr/>
        </p:nvSpPr>
        <p:spPr>
          <a:xfrm>
            <a:off x="4021623" y="3184104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endParaRPr lang="en-CA" sz="4800" dirty="0"/>
          </a:p>
        </p:txBody>
      </p:sp>
      <p:sp>
        <p:nvSpPr>
          <p:cNvPr id="104" name="TextBox 103"/>
          <p:cNvSpPr txBox="1"/>
          <p:nvPr/>
        </p:nvSpPr>
        <p:spPr>
          <a:xfrm>
            <a:off x="3039489" y="3184104"/>
            <a:ext cx="75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</a:t>
            </a:r>
            <a:endParaRPr lang="en-CA" sz="48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958542" y="3214414"/>
            <a:ext cx="72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</a:t>
            </a:r>
            <a:endParaRPr lang="en-CA" sz="4800" dirty="0"/>
          </a:p>
        </p:txBody>
      </p:sp>
      <p:sp>
        <p:nvSpPr>
          <p:cNvPr id="106" name="TextBox 105"/>
          <p:cNvSpPr txBox="1"/>
          <p:nvPr/>
        </p:nvSpPr>
        <p:spPr>
          <a:xfrm>
            <a:off x="5981121" y="3208070"/>
            <a:ext cx="553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</a:t>
            </a:r>
            <a:endParaRPr lang="en-CA" sz="4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997587" y="31762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</a:t>
            </a:r>
            <a:endParaRPr lang="en-CA" sz="4800" dirty="0"/>
          </a:p>
        </p:txBody>
      </p:sp>
      <p:sp>
        <p:nvSpPr>
          <p:cNvPr id="108" name="TextBox 107"/>
          <p:cNvSpPr txBox="1"/>
          <p:nvPr/>
        </p:nvSpPr>
        <p:spPr>
          <a:xfrm>
            <a:off x="8055932" y="32064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</a:t>
            </a:r>
            <a:endParaRPr lang="en-CA" sz="4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8988028" y="3228004"/>
            <a:ext cx="608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</a:t>
            </a:r>
            <a:endParaRPr lang="en-CA" sz="4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10017960" y="3230316"/>
            <a:ext cx="593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</a:t>
            </a:r>
            <a:endParaRPr lang="en-CA" sz="4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114591" y="4172792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</a:t>
            </a:r>
            <a:endParaRPr lang="en-CA" sz="4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4028142" y="4204074"/>
            <a:ext cx="745895" cy="832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J</a:t>
            </a:r>
            <a:endParaRPr lang="en-CA" sz="4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968840" y="417574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K</a:t>
            </a:r>
            <a:endParaRPr lang="en-CA" sz="4800" dirty="0"/>
          </a:p>
        </p:txBody>
      </p:sp>
      <p:sp>
        <p:nvSpPr>
          <p:cNvPr id="114" name="TextBox 113"/>
          <p:cNvSpPr txBox="1"/>
          <p:nvPr/>
        </p:nvSpPr>
        <p:spPr>
          <a:xfrm>
            <a:off x="6012058" y="415820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</a:t>
            </a:r>
            <a:endParaRPr lang="en-CA" sz="4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936763" y="413881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</a:t>
            </a:r>
            <a:endParaRPr lang="en-CA" sz="4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8040422" y="417199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N</a:t>
            </a:r>
            <a:endParaRPr lang="en-CA" sz="4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8989692" y="415041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O</a:t>
            </a:r>
            <a:endParaRPr lang="en-CA" sz="4800" dirty="0"/>
          </a:p>
        </p:txBody>
      </p:sp>
      <p:sp>
        <p:nvSpPr>
          <p:cNvPr id="118" name="TextBox 117"/>
          <p:cNvSpPr txBox="1"/>
          <p:nvPr/>
        </p:nvSpPr>
        <p:spPr>
          <a:xfrm>
            <a:off x="9995618" y="414347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</a:t>
            </a:r>
            <a:endParaRPr lang="en-CA" sz="48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0895340" y="4126287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</a:t>
            </a:r>
            <a:endParaRPr lang="en-CA" sz="4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020442" y="515886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</a:t>
            </a:r>
            <a:endParaRPr lang="en-CA" sz="48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056377" y="516234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R</a:t>
            </a:r>
            <a:endParaRPr lang="en-CA" sz="4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5979711" y="5157983"/>
            <a:ext cx="61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</a:t>
            </a:r>
            <a:endParaRPr lang="en-CA" sz="4800" dirty="0"/>
          </a:p>
        </p:txBody>
      </p:sp>
      <p:sp>
        <p:nvSpPr>
          <p:cNvPr id="123" name="TextBox 122"/>
          <p:cNvSpPr txBox="1"/>
          <p:nvPr/>
        </p:nvSpPr>
        <p:spPr>
          <a:xfrm>
            <a:off x="7051170" y="515600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</a:t>
            </a:r>
            <a:endParaRPr lang="en-CA" sz="48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961500" y="516853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</a:t>
            </a:r>
            <a:endParaRPr lang="en-CA" sz="4800" dirty="0"/>
          </a:p>
        </p:txBody>
      </p:sp>
      <p:sp>
        <p:nvSpPr>
          <p:cNvPr id="125" name="TextBox 124"/>
          <p:cNvSpPr txBox="1"/>
          <p:nvPr/>
        </p:nvSpPr>
        <p:spPr>
          <a:xfrm>
            <a:off x="8997522" y="513444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X</a:t>
            </a:r>
            <a:endParaRPr lang="en-CA" sz="4800" dirty="0"/>
          </a:p>
        </p:txBody>
      </p:sp>
      <p:sp>
        <p:nvSpPr>
          <p:cNvPr id="126" name="TextBox 125"/>
          <p:cNvSpPr txBox="1"/>
          <p:nvPr/>
        </p:nvSpPr>
        <p:spPr>
          <a:xfrm>
            <a:off x="9991852" y="515957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Y</a:t>
            </a:r>
            <a:endParaRPr lang="en-CA" sz="4800" dirty="0"/>
          </a:p>
        </p:txBody>
      </p:sp>
      <p:sp>
        <p:nvSpPr>
          <p:cNvPr id="127" name="Oval 126"/>
          <p:cNvSpPr/>
          <p:nvPr/>
        </p:nvSpPr>
        <p:spPr>
          <a:xfrm>
            <a:off x="10902769" y="5146981"/>
            <a:ext cx="769932" cy="77040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8" name="TextBox 127"/>
          <p:cNvSpPr txBox="1"/>
          <p:nvPr/>
        </p:nvSpPr>
        <p:spPr>
          <a:xfrm>
            <a:off x="11003470" y="5129694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Z</a:t>
            </a:r>
            <a:endParaRPr lang="en-CA" sz="4800" dirty="0"/>
          </a:p>
        </p:txBody>
      </p:sp>
      <p:sp>
        <p:nvSpPr>
          <p:cNvPr id="231" name="TextBox 230"/>
          <p:cNvSpPr txBox="1"/>
          <p:nvPr/>
        </p:nvSpPr>
        <p:spPr>
          <a:xfrm>
            <a:off x="4979813" y="517403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</a:t>
            </a:r>
            <a:endParaRPr lang="en-CA" sz="4800" dirty="0"/>
          </a:p>
        </p:txBody>
      </p:sp>
      <p:sp>
        <p:nvSpPr>
          <p:cNvPr id="232" name="Right Arrow 231"/>
          <p:cNvSpPr/>
          <p:nvPr/>
        </p:nvSpPr>
        <p:spPr>
          <a:xfrm>
            <a:off x="9382486" y="6161049"/>
            <a:ext cx="2573295" cy="543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3" name="TextBox 232"/>
          <p:cNvSpPr txBox="1"/>
          <p:nvPr/>
        </p:nvSpPr>
        <p:spPr>
          <a:xfrm>
            <a:off x="10178492" y="6204776"/>
            <a:ext cx="256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  <p:sp>
        <p:nvSpPr>
          <p:cNvPr id="2" name="Oval 1"/>
          <p:cNvSpPr/>
          <p:nvPr/>
        </p:nvSpPr>
        <p:spPr>
          <a:xfrm>
            <a:off x="1447800" y="3559391"/>
            <a:ext cx="162659" cy="1744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1729293" y="4800600"/>
            <a:ext cx="480507" cy="395642"/>
          </a:xfrm>
          <a:prstGeom prst="snip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810769" y="4851680"/>
            <a:ext cx="211903" cy="333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rc 130"/>
          <p:cNvSpPr/>
          <p:nvPr/>
        </p:nvSpPr>
        <p:spPr>
          <a:xfrm rot="5581239">
            <a:off x="1117742" y="3190502"/>
            <a:ext cx="1240284" cy="701447"/>
          </a:xfrm>
          <a:prstGeom prst="arc">
            <a:avLst>
              <a:gd name="adj1" fmla="val 18998865"/>
              <a:gd name="adj2" fmla="val 2460634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2" name="Oval 131"/>
          <p:cNvSpPr/>
          <p:nvPr/>
        </p:nvSpPr>
        <p:spPr>
          <a:xfrm>
            <a:off x="1816970" y="3559391"/>
            <a:ext cx="162659" cy="1744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ectangle 29"/>
          <p:cNvSpPr/>
          <p:nvPr/>
        </p:nvSpPr>
        <p:spPr>
          <a:xfrm>
            <a:off x="1354968" y="4612276"/>
            <a:ext cx="255491" cy="2432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1328323" y="4957026"/>
            <a:ext cx="259630" cy="26149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6" name="Oval 225"/>
          <p:cNvSpPr/>
          <p:nvPr/>
        </p:nvSpPr>
        <p:spPr>
          <a:xfrm>
            <a:off x="1120398" y="5898708"/>
            <a:ext cx="337740" cy="3922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5" name="Oval 134"/>
          <p:cNvSpPr/>
          <p:nvPr/>
        </p:nvSpPr>
        <p:spPr>
          <a:xfrm>
            <a:off x="2030842" y="5894729"/>
            <a:ext cx="337740" cy="3922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6" name="Rectangle 235"/>
          <p:cNvSpPr/>
          <p:nvPr/>
        </p:nvSpPr>
        <p:spPr>
          <a:xfrm>
            <a:off x="1014090" y="4607296"/>
            <a:ext cx="95970" cy="79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6" name="Rectangle 135"/>
          <p:cNvSpPr/>
          <p:nvPr/>
        </p:nvSpPr>
        <p:spPr>
          <a:xfrm>
            <a:off x="2392963" y="4603833"/>
            <a:ext cx="95970" cy="79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8" name="Rectangle 237"/>
          <p:cNvSpPr/>
          <p:nvPr/>
        </p:nvSpPr>
        <p:spPr>
          <a:xfrm>
            <a:off x="2223325" y="4448478"/>
            <a:ext cx="290514" cy="140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7" name="Rectangle 136"/>
          <p:cNvSpPr/>
          <p:nvPr/>
        </p:nvSpPr>
        <p:spPr>
          <a:xfrm>
            <a:off x="982717" y="4459295"/>
            <a:ext cx="290514" cy="140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4" name="Isosceles Triangle 243"/>
          <p:cNvSpPr/>
          <p:nvPr/>
        </p:nvSpPr>
        <p:spPr>
          <a:xfrm>
            <a:off x="2337191" y="5403406"/>
            <a:ext cx="246232" cy="2315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8" name="Isosceles Triangle 137"/>
          <p:cNvSpPr/>
          <p:nvPr/>
        </p:nvSpPr>
        <p:spPr>
          <a:xfrm>
            <a:off x="933708" y="5416384"/>
            <a:ext cx="246232" cy="2315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67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5" grpId="0"/>
      <p:bldP spid="38" grpId="0" animBg="1"/>
      <p:bldP spid="42" grpId="0" animBg="1"/>
      <p:bldP spid="43" grpId="0" animBg="1"/>
      <p:bldP spid="2" grpId="0" animBg="1"/>
      <p:bldP spid="4" grpId="0" animBg="1"/>
      <p:bldP spid="131" grpId="0" animBg="1"/>
      <p:bldP spid="132" grpId="0" animBg="1"/>
      <p:bldP spid="30" grpId="0" animBg="1"/>
      <p:bldP spid="31" grpId="0" animBg="1"/>
      <p:bldP spid="226" grpId="0" animBg="1"/>
      <p:bldP spid="135" grpId="0" animBg="1"/>
      <p:bldP spid="236" grpId="0" animBg="1"/>
      <p:bldP spid="136" grpId="0" animBg="1"/>
      <p:bldP spid="238" grpId="0" animBg="1"/>
      <p:bldP spid="137" grpId="0" animBg="1"/>
      <p:bldP spid="244" grpId="0" animBg="1"/>
      <p:bldP spid="1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y &quot;diamond rain&quot; could be normal weather across the universe | Salon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762000"/>
            <a:ext cx="5693229" cy="379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762000"/>
            <a:ext cx="5638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Scientists have created the conditions of Neptune in their lab and arrived at this strong hypothesis for diamond rain.</a:t>
            </a:r>
          </a:p>
          <a:p>
            <a:endParaRPr lang="en-US" sz="3600" i="1" dirty="0" smtClean="0"/>
          </a:p>
          <a:p>
            <a:r>
              <a:rPr lang="en-US" sz="3600" i="1" dirty="0" smtClean="0"/>
              <a:t>It may also rain diamonds on the icy planet of Uranus!</a:t>
            </a:r>
            <a:endParaRPr lang="en-CA" sz="3600" i="1" dirty="0"/>
          </a:p>
        </p:txBody>
      </p:sp>
      <p:sp>
        <p:nvSpPr>
          <p:cNvPr id="5" name="Right Arrow 4"/>
          <p:cNvSpPr/>
          <p:nvPr/>
        </p:nvSpPr>
        <p:spPr>
          <a:xfrm>
            <a:off x="9371049" y="6222198"/>
            <a:ext cx="2544219" cy="50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0102495" y="6270323"/>
            <a:ext cx="256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1897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ounded Rectangle 223"/>
          <p:cNvSpPr/>
          <p:nvPr/>
        </p:nvSpPr>
        <p:spPr>
          <a:xfrm>
            <a:off x="4081944" y="6099344"/>
            <a:ext cx="2596199" cy="530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16"/>
            <a:ext cx="11103297" cy="934679"/>
          </a:xfrm>
        </p:spPr>
        <p:txBody>
          <a:bodyPr/>
          <a:lstStyle/>
          <a:p>
            <a:r>
              <a:rPr lang="en-US" sz="4800" dirty="0" smtClean="0"/>
              <a:t>What </a:t>
            </a:r>
            <a:r>
              <a:rPr lang="en-US" sz="4800" dirty="0" smtClean="0">
                <a:latin typeface="Magneto" panose="04030805050802020D02" pitchFamily="82" charset="0"/>
              </a:rPr>
              <a:t>galaxy</a:t>
            </a:r>
            <a:r>
              <a:rPr lang="en-US" sz="4800" dirty="0" smtClean="0"/>
              <a:t> are we in?</a:t>
            </a:r>
            <a:endParaRPr lang="en-CA" sz="4800" dirty="0"/>
          </a:p>
        </p:txBody>
      </p:sp>
      <p:sp>
        <p:nvSpPr>
          <p:cNvPr id="124" name="Oval 123"/>
          <p:cNvSpPr/>
          <p:nvPr/>
        </p:nvSpPr>
        <p:spPr>
          <a:xfrm>
            <a:off x="7441416" y="1402907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5" name="Oval 124"/>
          <p:cNvSpPr/>
          <p:nvPr/>
        </p:nvSpPr>
        <p:spPr>
          <a:xfrm>
            <a:off x="8400069" y="1429521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6" name="Oval 125"/>
          <p:cNvSpPr/>
          <p:nvPr/>
        </p:nvSpPr>
        <p:spPr>
          <a:xfrm>
            <a:off x="9321175" y="1438004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7" name="Oval 126"/>
          <p:cNvSpPr/>
          <p:nvPr/>
        </p:nvSpPr>
        <p:spPr>
          <a:xfrm>
            <a:off x="10231845" y="1438004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8" name="Oval 127"/>
          <p:cNvSpPr/>
          <p:nvPr/>
        </p:nvSpPr>
        <p:spPr>
          <a:xfrm>
            <a:off x="11162863" y="1446871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9" name="Oval 128"/>
          <p:cNvSpPr/>
          <p:nvPr/>
        </p:nvSpPr>
        <p:spPr>
          <a:xfrm>
            <a:off x="7486450" y="2347393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0" name="Oval 129"/>
          <p:cNvSpPr/>
          <p:nvPr/>
        </p:nvSpPr>
        <p:spPr>
          <a:xfrm>
            <a:off x="8449268" y="2347393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1" name="Oval 130"/>
          <p:cNvSpPr/>
          <p:nvPr/>
        </p:nvSpPr>
        <p:spPr>
          <a:xfrm>
            <a:off x="11216788" y="2369283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2" name="Oval 131"/>
          <p:cNvSpPr/>
          <p:nvPr/>
        </p:nvSpPr>
        <p:spPr>
          <a:xfrm>
            <a:off x="9350673" y="2328903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3" name="Oval 132"/>
          <p:cNvSpPr/>
          <p:nvPr/>
        </p:nvSpPr>
        <p:spPr>
          <a:xfrm>
            <a:off x="10287768" y="2369609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4" name="Oval 133"/>
          <p:cNvSpPr/>
          <p:nvPr/>
        </p:nvSpPr>
        <p:spPr>
          <a:xfrm>
            <a:off x="7498707" y="3283671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5" name="Oval 134"/>
          <p:cNvSpPr/>
          <p:nvPr/>
        </p:nvSpPr>
        <p:spPr>
          <a:xfrm>
            <a:off x="8422141" y="3263858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6" name="Oval 135"/>
          <p:cNvSpPr/>
          <p:nvPr/>
        </p:nvSpPr>
        <p:spPr>
          <a:xfrm>
            <a:off x="9340509" y="3272105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7" name="Oval 136"/>
          <p:cNvSpPr/>
          <p:nvPr/>
        </p:nvSpPr>
        <p:spPr>
          <a:xfrm>
            <a:off x="10287768" y="3274305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8" name="Oval 137"/>
          <p:cNvSpPr/>
          <p:nvPr/>
        </p:nvSpPr>
        <p:spPr>
          <a:xfrm>
            <a:off x="11217776" y="3290814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9" name="Oval 138"/>
          <p:cNvSpPr/>
          <p:nvPr/>
        </p:nvSpPr>
        <p:spPr>
          <a:xfrm>
            <a:off x="7525728" y="4231100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0" name="Oval 139"/>
          <p:cNvSpPr/>
          <p:nvPr/>
        </p:nvSpPr>
        <p:spPr>
          <a:xfrm>
            <a:off x="8462080" y="4237820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1" name="Oval 140"/>
          <p:cNvSpPr/>
          <p:nvPr/>
        </p:nvSpPr>
        <p:spPr>
          <a:xfrm>
            <a:off x="9434626" y="4237820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2" name="Oval 141"/>
          <p:cNvSpPr/>
          <p:nvPr/>
        </p:nvSpPr>
        <p:spPr>
          <a:xfrm>
            <a:off x="9400488" y="5221369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3" name="Oval 142"/>
          <p:cNvSpPr/>
          <p:nvPr/>
        </p:nvSpPr>
        <p:spPr>
          <a:xfrm>
            <a:off x="10348710" y="4231099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4" name="Oval 143"/>
          <p:cNvSpPr/>
          <p:nvPr/>
        </p:nvSpPr>
        <p:spPr>
          <a:xfrm>
            <a:off x="11258854" y="4259552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5" name="Oval 144"/>
          <p:cNvSpPr/>
          <p:nvPr/>
        </p:nvSpPr>
        <p:spPr>
          <a:xfrm>
            <a:off x="8431880" y="5189540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6" name="Oval 145"/>
          <p:cNvSpPr/>
          <p:nvPr/>
        </p:nvSpPr>
        <p:spPr>
          <a:xfrm>
            <a:off x="10325058" y="5220466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147" name="Oval 146"/>
          <p:cNvSpPr/>
          <p:nvPr/>
        </p:nvSpPr>
        <p:spPr>
          <a:xfrm>
            <a:off x="11228310" y="5232388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148" name="Oval 147"/>
          <p:cNvSpPr/>
          <p:nvPr/>
        </p:nvSpPr>
        <p:spPr>
          <a:xfrm>
            <a:off x="7554193" y="6099344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149" name="Oval 148"/>
          <p:cNvSpPr/>
          <p:nvPr/>
        </p:nvSpPr>
        <p:spPr>
          <a:xfrm>
            <a:off x="7540677" y="5164511"/>
            <a:ext cx="761232" cy="7233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11292677" y="1462225"/>
            <a:ext cx="527373" cy="606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/>
          </a:p>
        </p:txBody>
      </p:sp>
      <p:sp>
        <p:nvSpPr>
          <p:cNvPr id="151" name="TextBox 150"/>
          <p:cNvSpPr txBox="1"/>
          <p:nvPr/>
        </p:nvSpPr>
        <p:spPr>
          <a:xfrm>
            <a:off x="7540541" y="1338468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</a:t>
            </a:r>
            <a:endParaRPr lang="en-CA" sz="4800" dirty="0"/>
          </a:p>
        </p:txBody>
      </p:sp>
      <p:sp>
        <p:nvSpPr>
          <p:cNvPr id="152" name="TextBox 151"/>
          <p:cNvSpPr txBox="1"/>
          <p:nvPr/>
        </p:nvSpPr>
        <p:spPr>
          <a:xfrm>
            <a:off x="8493685" y="1382875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endParaRPr lang="en-CA" sz="4800" dirty="0"/>
          </a:p>
        </p:txBody>
      </p:sp>
      <p:sp>
        <p:nvSpPr>
          <p:cNvPr id="153" name="TextBox 152"/>
          <p:cNvSpPr txBox="1"/>
          <p:nvPr/>
        </p:nvSpPr>
        <p:spPr>
          <a:xfrm>
            <a:off x="9384567" y="1389696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</a:t>
            </a:r>
            <a:endParaRPr lang="en-CA" sz="4800" dirty="0"/>
          </a:p>
        </p:txBody>
      </p:sp>
      <p:sp>
        <p:nvSpPr>
          <p:cNvPr id="154" name="TextBox 153"/>
          <p:cNvSpPr txBox="1"/>
          <p:nvPr/>
        </p:nvSpPr>
        <p:spPr>
          <a:xfrm>
            <a:off x="10319277" y="1394913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</a:t>
            </a:r>
            <a:endParaRPr lang="en-CA" sz="4800" dirty="0"/>
          </a:p>
        </p:txBody>
      </p:sp>
      <p:sp>
        <p:nvSpPr>
          <p:cNvPr id="155" name="TextBox 154"/>
          <p:cNvSpPr txBox="1"/>
          <p:nvPr/>
        </p:nvSpPr>
        <p:spPr>
          <a:xfrm>
            <a:off x="11254547" y="1392132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</a:t>
            </a:r>
            <a:endParaRPr lang="en-CA" sz="4800" dirty="0"/>
          </a:p>
        </p:txBody>
      </p:sp>
      <p:sp>
        <p:nvSpPr>
          <p:cNvPr id="156" name="TextBox 155"/>
          <p:cNvSpPr txBox="1"/>
          <p:nvPr/>
        </p:nvSpPr>
        <p:spPr>
          <a:xfrm>
            <a:off x="7612158" y="2314429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</a:t>
            </a:r>
            <a:endParaRPr lang="en-CA" sz="4800" dirty="0"/>
          </a:p>
        </p:txBody>
      </p:sp>
      <p:sp>
        <p:nvSpPr>
          <p:cNvPr id="157" name="TextBox 156"/>
          <p:cNvSpPr txBox="1"/>
          <p:nvPr/>
        </p:nvSpPr>
        <p:spPr>
          <a:xfrm>
            <a:off x="8474214" y="2314429"/>
            <a:ext cx="601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</a:t>
            </a:r>
            <a:endParaRPr lang="en-CA" sz="4800" dirty="0"/>
          </a:p>
        </p:txBody>
      </p:sp>
      <p:sp>
        <p:nvSpPr>
          <p:cNvPr id="158" name="TextBox 157"/>
          <p:cNvSpPr txBox="1"/>
          <p:nvPr/>
        </p:nvSpPr>
        <p:spPr>
          <a:xfrm>
            <a:off x="9426959" y="2302222"/>
            <a:ext cx="586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</a:t>
            </a:r>
            <a:endParaRPr lang="en-CA" sz="4800" dirty="0"/>
          </a:p>
        </p:txBody>
      </p:sp>
      <p:sp>
        <p:nvSpPr>
          <p:cNvPr id="159" name="TextBox 158"/>
          <p:cNvSpPr txBox="1"/>
          <p:nvPr/>
        </p:nvSpPr>
        <p:spPr>
          <a:xfrm>
            <a:off x="10484812" y="2335953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</a:t>
            </a:r>
            <a:endParaRPr lang="en-CA" sz="4800" dirty="0"/>
          </a:p>
        </p:txBody>
      </p:sp>
      <p:sp>
        <p:nvSpPr>
          <p:cNvPr id="160" name="TextBox 159"/>
          <p:cNvSpPr txBox="1"/>
          <p:nvPr/>
        </p:nvSpPr>
        <p:spPr>
          <a:xfrm>
            <a:off x="7608908" y="3274615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K</a:t>
            </a:r>
            <a:endParaRPr lang="en-CA" sz="4800" dirty="0"/>
          </a:p>
        </p:txBody>
      </p:sp>
      <p:sp>
        <p:nvSpPr>
          <p:cNvPr id="161" name="TextBox 160"/>
          <p:cNvSpPr txBox="1"/>
          <p:nvPr/>
        </p:nvSpPr>
        <p:spPr>
          <a:xfrm>
            <a:off x="8589179" y="3216495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</a:t>
            </a:r>
            <a:endParaRPr lang="en-CA" sz="4800" dirty="0"/>
          </a:p>
        </p:txBody>
      </p:sp>
      <p:sp>
        <p:nvSpPr>
          <p:cNvPr id="162" name="TextBox 161"/>
          <p:cNvSpPr txBox="1"/>
          <p:nvPr/>
        </p:nvSpPr>
        <p:spPr>
          <a:xfrm>
            <a:off x="9372826" y="3214831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</a:t>
            </a:r>
            <a:endParaRPr lang="en-CA" sz="4800" dirty="0"/>
          </a:p>
        </p:txBody>
      </p:sp>
      <p:sp>
        <p:nvSpPr>
          <p:cNvPr id="163" name="TextBox 162"/>
          <p:cNvSpPr txBox="1"/>
          <p:nvPr/>
        </p:nvSpPr>
        <p:spPr>
          <a:xfrm>
            <a:off x="10420245" y="5199690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X</a:t>
            </a:r>
            <a:endParaRPr lang="en-CA" sz="4800" dirty="0"/>
          </a:p>
        </p:txBody>
      </p:sp>
      <p:sp>
        <p:nvSpPr>
          <p:cNvPr id="164" name="TextBox 163"/>
          <p:cNvSpPr txBox="1"/>
          <p:nvPr/>
        </p:nvSpPr>
        <p:spPr>
          <a:xfrm>
            <a:off x="10352455" y="3243765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N</a:t>
            </a:r>
            <a:endParaRPr lang="en-CA" sz="4800" dirty="0"/>
          </a:p>
        </p:txBody>
      </p:sp>
      <p:sp>
        <p:nvSpPr>
          <p:cNvPr id="165" name="TextBox 164"/>
          <p:cNvSpPr txBox="1"/>
          <p:nvPr/>
        </p:nvSpPr>
        <p:spPr>
          <a:xfrm>
            <a:off x="11258854" y="3251120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</a:t>
            </a:r>
            <a:endParaRPr lang="en-CA" sz="4800" dirty="0"/>
          </a:p>
        </p:txBody>
      </p:sp>
      <p:sp>
        <p:nvSpPr>
          <p:cNvPr id="166" name="TextBox 165"/>
          <p:cNvSpPr txBox="1"/>
          <p:nvPr/>
        </p:nvSpPr>
        <p:spPr>
          <a:xfrm>
            <a:off x="7641800" y="4202441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</a:t>
            </a:r>
            <a:endParaRPr lang="en-CA" sz="4800" dirty="0"/>
          </a:p>
        </p:txBody>
      </p:sp>
      <p:sp>
        <p:nvSpPr>
          <p:cNvPr id="167" name="TextBox 166"/>
          <p:cNvSpPr txBox="1"/>
          <p:nvPr/>
        </p:nvSpPr>
        <p:spPr>
          <a:xfrm>
            <a:off x="9492426" y="4196919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</a:t>
            </a:r>
            <a:endParaRPr lang="en-CA" sz="4800" dirty="0"/>
          </a:p>
        </p:txBody>
      </p:sp>
      <p:sp>
        <p:nvSpPr>
          <p:cNvPr id="168" name="TextBox 167"/>
          <p:cNvSpPr txBox="1"/>
          <p:nvPr/>
        </p:nvSpPr>
        <p:spPr>
          <a:xfrm>
            <a:off x="8513013" y="4189348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Q</a:t>
            </a:r>
            <a:endParaRPr lang="en-CA" sz="4800" dirty="0"/>
          </a:p>
        </p:txBody>
      </p:sp>
      <p:sp>
        <p:nvSpPr>
          <p:cNvPr id="169" name="TextBox 168"/>
          <p:cNvSpPr txBox="1"/>
          <p:nvPr/>
        </p:nvSpPr>
        <p:spPr>
          <a:xfrm>
            <a:off x="11332851" y="5212380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Y</a:t>
            </a:r>
            <a:endParaRPr lang="en-CA" sz="4800" dirty="0"/>
          </a:p>
        </p:txBody>
      </p:sp>
      <p:sp>
        <p:nvSpPr>
          <p:cNvPr id="170" name="TextBox 169"/>
          <p:cNvSpPr txBox="1"/>
          <p:nvPr/>
        </p:nvSpPr>
        <p:spPr>
          <a:xfrm>
            <a:off x="10419977" y="4196919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</a:t>
            </a:r>
            <a:endParaRPr lang="en-CA" sz="4800" dirty="0"/>
          </a:p>
        </p:txBody>
      </p:sp>
      <p:sp>
        <p:nvSpPr>
          <p:cNvPr id="171" name="TextBox 170"/>
          <p:cNvSpPr txBox="1"/>
          <p:nvPr/>
        </p:nvSpPr>
        <p:spPr>
          <a:xfrm>
            <a:off x="11359442" y="4237937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</a:t>
            </a:r>
            <a:endParaRPr lang="en-CA" sz="4800" dirty="0"/>
          </a:p>
        </p:txBody>
      </p:sp>
      <p:sp>
        <p:nvSpPr>
          <p:cNvPr id="172" name="TextBox 171"/>
          <p:cNvSpPr txBox="1"/>
          <p:nvPr/>
        </p:nvSpPr>
        <p:spPr>
          <a:xfrm>
            <a:off x="7598270" y="5103941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</a:t>
            </a:r>
            <a:endParaRPr lang="en-CA" sz="4800" dirty="0"/>
          </a:p>
        </p:txBody>
      </p:sp>
      <p:sp>
        <p:nvSpPr>
          <p:cNvPr id="173" name="TextBox 172"/>
          <p:cNvSpPr txBox="1"/>
          <p:nvPr/>
        </p:nvSpPr>
        <p:spPr>
          <a:xfrm>
            <a:off x="8532449" y="5144243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V</a:t>
            </a:r>
            <a:endParaRPr lang="en-CA" sz="4800" dirty="0"/>
          </a:p>
        </p:txBody>
      </p:sp>
      <p:sp>
        <p:nvSpPr>
          <p:cNvPr id="174" name="TextBox 173"/>
          <p:cNvSpPr txBox="1"/>
          <p:nvPr/>
        </p:nvSpPr>
        <p:spPr>
          <a:xfrm>
            <a:off x="9407009" y="5199692"/>
            <a:ext cx="78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</a:t>
            </a:r>
            <a:endParaRPr lang="en-CA" sz="4800" dirty="0"/>
          </a:p>
        </p:txBody>
      </p:sp>
      <p:sp>
        <p:nvSpPr>
          <p:cNvPr id="175" name="Right Arrow 174"/>
          <p:cNvSpPr/>
          <p:nvPr/>
        </p:nvSpPr>
        <p:spPr>
          <a:xfrm>
            <a:off x="9371049" y="6222198"/>
            <a:ext cx="2544219" cy="509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6" name="Rectangle 175"/>
          <p:cNvSpPr/>
          <p:nvPr/>
        </p:nvSpPr>
        <p:spPr>
          <a:xfrm>
            <a:off x="197811" y="1323803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7" name="Rectangle 176"/>
          <p:cNvSpPr/>
          <p:nvPr/>
        </p:nvSpPr>
        <p:spPr>
          <a:xfrm>
            <a:off x="1528210" y="1323913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8" name="Rectangle 177"/>
          <p:cNvSpPr/>
          <p:nvPr/>
        </p:nvSpPr>
        <p:spPr>
          <a:xfrm>
            <a:off x="2860713" y="1323913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9" name="Rectangle 178"/>
          <p:cNvSpPr/>
          <p:nvPr/>
        </p:nvSpPr>
        <p:spPr>
          <a:xfrm>
            <a:off x="178844" y="2601511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0" name="Rectangle 179"/>
          <p:cNvSpPr/>
          <p:nvPr/>
        </p:nvSpPr>
        <p:spPr>
          <a:xfrm>
            <a:off x="1507147" y="2599819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1" name="Rectangle 180"/>
          <p:cNvSpPr/>
          <p:nvPr/>
        </p:nvSpPr>
        <p:spPr>
          <a:xfrm>
            <a:off x="2812052" y="2566981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2" name="Rectangle 181"/>
          <p:cNvSpPr/>
          <p:nvPr/>
        </p:nvSpPr>
        <p:spPr>
          <a:xfrm>
            <a:off x="4109401" y="2578403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3" name="Rectangle 182"/>
          <p:cNvSpPr/>
          <p:nvPr/>
        </p:nvSpPr>
        <p:spPr>
          <a:xfrm>
            <a:off x="5459259" y="2599819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4" name="Rectangle 183"/>
          <p:cNvSpPr/>
          <p:nvPr/>
        </p:nvSpPr>
        <p:spPr>
          <a:xfrm>
            <a:off x="158791" y="3879219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5" name="Rectangle 184"/>
          <p:cNvSpPr/>
          <p:nvPr/>
        </p:nvSpPr>
        <p:spPr>
          <a:xfrm>
            <a:off x="1483014" y="3875725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6" name="Rectangle 185"/>
          <p:cNvSpPr/>
          <p:nvPr/>
        </p:nvSpPr>
        <p:spPr>
          <a:xfrm>
            <a:off x="2789752" y="3875725"/>
            <a:ext cx="1143000" cy="1066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7" name="TextBox 186"/>
          <p:cNvSpPr txBox="1"/>
          <p:nvPr/>
        </p:nvSpPr>
        <p:spPr>
          <a:xfrm>
            <a:off x="11332851" y="2327051"/>
            <a:ext cx="737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J</a:t>
            </a:r>
            <a:endParaRPr lang="en-CA" sz="4800" dirty="0"/>
          </a:p>
        </p:txBody>
      </p:sp>
      <p:sp>
        <p:nvSpPr>
          <p:cNvPr id="189" name="TextBox 188"/>
          <p:cNvSpPr txBox="1"/>
          <p:nvPr/>
        </p:nvSpPr>
        <p:spPr>
          <a:xfrm>
            <a:off x="7654177" y="6034838"/>
            <a:ext cx="678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Z</a:t>
            </a:r>
            <a:endParaRPr lang="en-CA" sz="4800" dirty="0"/>
          </a:p>
        </p:txBody>
      </p:sp>
      <p:sp>
        <p:nvSpPr>
          <p:cNvPr id="191" name="TextBox 190"/>
          <p:cNvSpPr txBox="1"/>
          <p:nvPr/>
        </p:nvSpPr>
        <p:spPr>
          <a:xfrm>
            <a:off x="10102495" y="6270323"/>
            <a:ext cx="2560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</a:t>
            </a:r>
            <a:endParaRPr lang="en-CA" sz="2400" dirty="0"/>
          </a:p>
        </p:txBody>
      </p:sp>
      <p:sp>
        <p:nvSpPr>
          <p:cNvPr id="197" name="TextBox 196"/>
          <p:cNvSpPr txBox="1"/>
          <p:nvPr/>
        </p:nvSpPr>
        <p:spPr>
          <a:xfrm>
            <a:off x="452544" y="143435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</a:t>
            </a:r>
            <a:endParaRPr lang="en-CA" sz="4800" dirty="0"/>
          </a:p>
        </p:txBody>
      </p:sp>
      <p:sp>
        <p:nvSpPr>
          <p:cNvPr id="198" name="TextBox 197"/>
          <p:cNvSpPr txBox="1"/>
          <p:nvPr/>
        </p:nvSpPr>
        <p:spPr>
          <a:xfrm>
            <a:off x="1773847" y="1445059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</a:t>
            </a:r>
            <a:endParaRPr lang="en-CA" sz="4800" dirty="0"/>
          </a:p>
        </p:txBody>
      </p:sp>
      <p:sp>
        <p:nvSpPr>
          <p:cNvPr id="199" name="TextBox 198"/>
          <p:cNvSpPr txBox="1"/>
          <p:nvPr/>
        </p:nvSpPr>
        <p:spPr>
          <a:xfrm>
            <a:off x="3056452" y="142540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</a:t>
            </a:r>
            <a:endParaRPr lang="en-CA" sz="4800" dirty="0"/>
          </a:p>
        </p:txBody>
      </p:sp>
      <p:sp>
        <p:nvSpPr>
          <p:cNvPr id="200" name="TextBox 199"/>
          <p:cNvSpPr txBox="1"/>
          <p:nvPr/>
        </p:nvSpPr>
        <p:spPr>
          <a:xfrm>
            <a:off x="416936" y="2696304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</a:t>
            </a:r>
            <a:endParaRPr lang="en-CA" sz="4800" dirty="0"/>
          </a:p>
        </p:txBody>
      </p:sp>
      <p:sp>
        <p:nvSpPr>
          <p:cNvPr id="201" name="TextBox 200"/>
          <p:cNvSpPr txBox="1"/>
          <p:nvPr/>
        </p:nvSpPr>
        <p:spPr>
          <a:xfrm>
            <a:off x="1872304" y="2706653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</a:t>
            </a:r>
            <a:endParaRPr lang="en-CA" sz="4800" dirty="0"/>
          </a:p>
        </p:txBody>
      </p:sp>
      <p:sp>
        <p:nvSpPr>
          <p:cNvPr id="202" name="TextBox 201"/>
          <p:cNvSpPr txBox="1"/>
          <p:nvPr/>
        </p:nvSpPr>
        <p:spPr>
          <a:xfrm>
            <a:off x="3050279" y="2672856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L</a:t>
            </a:r>
            <a:endParaRPr lang="en-CA" sz="4800" dirty="0"/>
          </a:p>
        </p:txBody>
      </p:sp>
      <p:sp>
        <p:nvSpPr>
          <p:cNvPr id="203" name="TextBox 202"/>
          <p:cNvSpPr txBox="1"/>
          <p:nvPr/>
        </p:nvSpPr>
        <p:spPr>
          <a:xfrm>
            <a:off x="4378464" y="2684882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K</a:t>
            </a:r>
            <a:endParaRPr lang="en-CA" sz="4800" dirty="0"/>
          </a:p>
        </p:txBody>
      </p:sp>
      <p:sp>
        <p:nvSpPr>
          <p:cNvPr id="204" name="TextBox 203"/>
          <p:cNvSpPr txBox="1"/>
          <p:nvPr/>
        </p:nvSpPr>
        <p:spPr>
          <a:xfrm>
            <a:off x="5725959" y="2672856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Y</a:t>
            </a:r>
            <a:endParaRPr lang="en-CA" sz="4800" dirty="0"/>
          </a:p>
        </p:txBody>
      </p:sp>
      <p:sp>
        <p:nvSpPr>
          <p:cNvPr id="205" name="TextBox 204"/>
          <p:cNvSpPr txBox="1"/>
          <p:nvPr/>
        </p:nvSpPr>
        <p:spPr>
          <a:xfrm>
            <a:off x="397588" y="4003192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</a:t>
            </a:r>
            <a:endParaRPr lang="en-CA" sz="4800" dirty="0"/>
          </a:p>
        </p:txBody>
      </p:sp>
      <p:sp>
        <p:nvSpPr>
          <p:cNvPr id="206" name="TextBox 205"/>
          <p:cNvSpPr txBox="1"/>
          <p:nvPr/>
        </p:nvSpPr>
        <p:spPr>
          <a:xfrm>
            <a:off x="1721746" y="398721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</a:t>
            </a:r>
            <a:endParaRPr lang="en-CA" sz="4800" dirty="0"/>
          </a:p>
        </p:txBody>
      </p:sp>
      <p:sp>
        <p:nvSpPr>
          <p:cNvPr id="207" name="TextBox 206"/>
          <p:cNvSpPr txBox="1"/>
          <p:nvPr/>
        </p:nvSpPr>
        <p:spPr>
          <a:xfrm>
            <a:off x="3076284" y="398543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Y</a:t>
            </a:r>
            <a:endParaRPr lang="en-CA" sz="4800" dirty="0"/>
          </a:p>
        </p:txBody>
      </p:sp>
      <p:sp>
        <p:nvSpPr>
          <p:cNvPr id="217" name="Rectangle 216"/>
          <p:cNvSpPr/>
          <p:nvPr/>
        </p:nvSpPr>
        <p:spPr>
          <a:xfrm>
            <a:off x="4913510" y="3785321"/>
            <a:ext cx="944584" cy="83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8" name="Rectangle 217"/>
          <p:cNvSpPr/>
          <p:nvPr/>
        </p:nvSpPr>
        <p:spPr>
          <a:xfrm>
            <a:off x="5252401" y="4617940"/>
            <a:ext cx="246336" cy="517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9" name="Chord 218"/>
          <p:cNvSpPr/>
          <p:nvPr/>
        </p:nvSpPr>
        <p:spPr>
          <a:xfrm rot="6738195">
            <a:off x="5114209" y="4973381"/>
            <a:ext cx="531670" cy="518013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0" name="Chord 219"/>
          <p:cNvSpPr/>
          <p:nvPr/>
        </p:nvSpPr>
        <p:spPr>
          <a:xfrm rot="6717001">
            <a:off x="4765934" y="5245999"/>
            <a:ext cx="1252610" cy="1223466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1" name="Oval 220"/>
          <p:cNvSpPr/>
          <p:nvPr/>
        </p:nvSpPr>
        <p:spPr>
          <a:xfrm>
            <a:off x="4315117" y="6110377"/>
            <a:ext cx="598393" cy="5980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2" name="Oval 221"/>
          <p:cNvSpPr/>
          <p:nvPr/>
        </p:nvSpPr>
        <p:spPr>
          <a:xfrm>
            <a:off x="5077947" y="6099344"/>
            <a:ext cx="598393" cy="5980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3" name="Oval 222"/>
          <p:cNvSpPr/>
          <p:nvPr/>
        </p:nvSpPr>
        <p:spPr>
          <a:xfrm>
            <a:off x="5802756" y="6097035"/>
            <a:ext cx="598393" cy="5980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7" name="Elbow Connector 226"/>
          <p:cNvCxnSpPr/>
          <p:nvPr/>
        </p:nvCxnSpPr>
        <p:spPr>
          <a:xfrm>
            <a:off x="5862883" y="5551216"/>
            <a:ext cx="1001552" cy="361676"/>
          </a:xfrm>
          <a:prstGeom prst="bentConnector3">
            <a:avLst>
              <a:gd name="adj1" fmla="val 56872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Chord 227"/>
          <p:cNvSpPr/>
          <p:nvPr/>
        </p:nvSpPr>
        <p:spPr>
          <a:xfrm rot="1043943">
            <a:off x="6853877" y="5682650"/>
            <a:ext cx="510978" cy="527038"/>
          </a:xfrm>
          <a:prstGeom prst="chord">
            <a:avLst>
              <a:gd name="adj1" fmla="val 4304799"/>
              <a:gd name="adj2" fmla="val 162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0" name="Arc 229"/>
          <p:cNvSpPr/>
          <p:nvPr/>
        </p:nvSpPr>
        <p:spPr>
          <a:xfrm rot="5581239">
            <a:off x="4982354" y="3759274"/>
            <a:ext cx="806896" cy="684741"/>
          </a:xfrm>
          <a:prstGeom prst="arc">
            <a:avLst>
              <a:gd name="adj1" fmla="val 18542876"/>
              <a:gd name="adj2" fmla="val 2460634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3" name="Snip Same Side Corner Rectangle 232"/>
          <p:cNvSpPr/>
          <p:nvPr/>
        </p:nvSpPr>
        <p:spPr>
          <a:xfrm>
            <a:off x="5011608" y="5627879"/>
            <a:ext cx="664732" cy="259984"/>
          </a:xfrm>
          <a:prstGeom prst="snip2Same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5" name="Oval 234"/>
          <p:cNvSpPr/>
          <p:nvPr/>
        </p:nvSpPr>
        <p:spPr>
          <a:xfrm>
            <a:off x="5103159" y="3915407"/>
            <a:ext cx="167431" cy="163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7" name="Oval 236"/>
          <p:cNvSpPr/>
          <p:nvPr/>
        </p:nvSpPr>
        <p:spPr>
          <a:xfrm>
            <a:off x="5315354" y="4188945"/>
            <a:ext cx="120430" cy="1051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0" name="Oval 239"/>
          <p:cNvSpPr/>
          <p:nvPr/>
        </p:nvSpPr>
        <p:spPr>
          <a:xfrm>
            <a:off x="5092889" y="5663199"/>
            <a:ext cx="154763" cy="155808"/>
          </a:xfrm>
          <a:prstGeom prst="ellipse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1" name="Oval 240"/>
          <p:cNvSpPr/>
          <p:nvPr/>
        </p:nvSpPr>
        <p:spPr>
          <a:xfrm>
            <a:off x="5467270" y="3921535"/>
            <a:ext cx="167431" cy="163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90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</p:childTnLst>
        </p:cTn>
      </p:par>
    </p:tnLst>
    <p:bldLst>
      <p:bldP spid="224" grpId="0" animBg="1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8" grpId="0" animBg="1"/>
      <p:bldP spid="230" grpId="0" animBg="1"/>
      <p:bldP spid="233" grpId="0" animBg="1"/>
      <p:bldP spid="235" grpId="0" animBg="1"/>
      <p:bldP spid="237" grpId="0" animBg="1"/>
      <p:bldP spid="240" grpId="0" animBg="1"/>
      <p:bldP spid="241" grpId="0" animBg="1"/>
    </p:bldLst>
  </p:timing>
</p:sld>
</file>

<file path=ppt/theme/theme1.xml><?xml version="1.0" encoding="utf-8"?>
<a:theme xmlns:a="http://schemas.openxmlformats.org/drawingml/2006/main" name="TDSRC_PPT_Template_-_2019">
  <a:themeElements>
    <a:clrScheme name="TD Summer Reading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B0AB"/>
      </a:accent1>
      <a:accent2>
        <a:srgbClr val="00A1DE"/>
      </a:accent2>
      <a:accent3>
        <a:srgbClr val="522398"/>
      </a:accent3>
      <a:accent4>
        <a:srgbClr val="E21776"/>
      </a:accent4>
      <a:accent5>
        <a:srgbClr val="A9CFEA"/>
      </a:accent5>
      <a:accent6>
        <a:srgbClr val="A6D4DA"/>
      </a:accent6>
      <a:hlink>
        <a:srgbClr val="B8B0C8"/>
      </a:hlink>
      <a:folHlink>
        <a:srgbClr val="954F72"/>
      </a:folHlink>
    </a:clrScheme>
    <a:fontScheme name="Custom 1">
      <a:majorFont>
        <a:latin typeface="Mikado Bold"/>
        <a:ea typeface=""/>
        <a:cs typeface=""/>
      </a:majorFont>
      <a:minorFont>
        <a:latin typeface="Mikad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7DE1022-FC6E-4022-96BC-2F4578904012}" vid="{84E2A587-400B-478C-A6FB-D9047CDF8E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TDSRC_PPT_Template_-_2019.potx</Template>
  <TotalTime>7545</TotalTime>
  <Words>659</Words>
  <Application>Microsoft Office PowerPoint</Application>
  <PresentationFormat>Widescreen</PresentationFormat>
  <Paragraphs>236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Stencil</vt:lpstr>
      <vt:lpstr>Magneto</vt:lpstr>
      <vt:lpstr>Arial</vt:lpstr>
      <vt:lpstr>Calibri</vt:lpstr>
      <vt:lpstr>Verdana</vt:lpstr>
      <vt:lpstr>Cooper Black</vt:lpstr>
      <vt:lpstr>Showcard Gothic</vt:lpstr>
      <vt:lpstr>Mikado Bold</vt:lpstr>
      <vt:lpstr>Mikado Regular</vt:lpstr>
      <vt:lpstr>Agency FB</vt:lpstr>
      <vt:lpstr>Mikado Medium</vt:lpstr>
      <vt:lpstr>TDSRC_PPT_Template_-_2019</vt:lpstr>
      <vt:lpstr>Aliens Have Landed!  Trivia</vt:lpstr>
      <vt:lpstr>Rules to Outsmart the Aliens</vt:lpstr>
      <vt:lpstr>What colour is the sunset on Mars?</vt:lpstr>
      <vt:lpstr>PowerPoint Presentation</vt:lpstr>
      <vt:lpstr>What do you call a star explosion?</vt:lpstr>
      <vt:lpstr>PowerPoint Presentation</vt:lpstr>
      <vt:lpstr>PowerPoint Presentation</vt:lpstr>
      <vt:lpstr>PowerPoint Presentation</vt:lpstr>
      <vt:lpstr>What galaxy are we in?</vt:lpstr>
      <vt:lpstr>PowerPoint Presentation</vt:lpstr>
      <vt:lpstr>PowerPoint Presentation</vt:lpstr>
      <vt:lpstr>PowerPoint Presentation</vt:lpstr>
      <vt:lpstr>Want even more space fun?</vt:lpstr>
      <vt:lpstr>Register for your free kit, then join us online! www.tdsummerreadingclub.ca</vt:lpstr>
    </vt:vector>
  </TitlesOfParts>
  <Company>Toronto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Topping</dc:creator>
  <cp:lastModifiedBy>Doucette, Ingrid</cp:lastModifiedBy>
  <cp:revision>403</cp:revision>
  <cp:lastPrinted>2016-02-22T17:48:48Z</cp:lastPrinted>
  <dcterms:created xsi:type="dcterms:W3CDTF">2019-02-06T19:08:08Z</dcterms:created>
  <dcterms:modified xsi:type="dcterms:W3CDTF">2023-12-14T16:53:13Z</dcterms:modified>
</cp:coreProperties>
</file>