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6" r:id="rId7"/>
    <p:sldId id="257" r:id="rId8"/>
    <p:sldId id="258" r:id="rId9"/>
    <p:sldId id="265" r:id="rId10"/>
    <p:sldId id="263" r:id="rId11"/>
    <p:sldId id="266" r:id="rId12"/>
    <p:sldId id="267" r:id="rId13"/>
    <p:sldId id="278" r:id="rId14"/>
    <p:sldId id="268" r:id="rId15"/>
    <p:sldId id="269" r:id="rId16"/>
    <p:sldId id="270" r:id="rId17"/>
    <p:sldId id="259" r:id="rId18"/>
    <p:sldId id="277" r:id="rId19"/>
    <p:sldId id="274" r:id="rId20"/>
    <p:sldId id="273" r:id="rId21"/>
    <p:sldId id="275" r:id="rId22"/>
    <p:sldId id="272" r:id="rId23"/>
    <p:sldId id="27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olangelo" initials="DC" lastIdx="1" clrIdx="0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2" name="Morin, Carolan" initials="MC" lastIdx="4" clrIdx="1">
    <p:extLst>
      <p:ext uri="{19B8F6BF-5375-455C-9EA6-DF929625EA0E}">
        <p15:presenceInfo xmlns:p15="http://schemas.microsoft.com/office/powerpoint/2012/main" userId="S-1-5-21-364916464-497355852-10498456-49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FB"/>
    <a:srgbClr val="CBB4EE"/>
    <a:srgbClr val="DFD0F4"/>
    <a:srgbClr val="522398"/>
    <a:srgbClr val="00A1DE"/>
    <a:srgbClr val="CDFFFD"/>
    <a:srgbClr val="FACEE3"/>
    <a:srgbClr val="00B2A9"/>
    <a:srgbClr val="E21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4738" autoAdjust="0"/>
  </p:normalViewPr>
  <p:slideViewPr>
    <p:cSldViewPr snapToGrid="0">
      <p:cViewPr varScale="1">
        <p:scale>
          <a:sx n="51" d="100"/>
          <a:sy n="51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7E77-4789-4F24-9DFB-8D83FB71648C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5372-AD53-41F2-9D68-257F7BD834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u="sng" noProof="0" dirty="0" smtClean="0"/>
              <a:t>Aux bibliothécaires :</a:t>
            </a:r>
            <a:r>
              <a:rPr lang="fr-CA" u="sng" baseline="0" noProof="0" dirty="0" smtClean="0"/>
              <a:t> </a:t>
            </a:r>
          </a:p>
          <a:p>
            <a:endParaRPr lang="fr-CA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Les enfants peuvent avoir une feuille et un crayon sous la main pour résoudre les énigmes.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Pour lancer la présentation, cliquez sur l’onglet </a:t>
            </a:r>
            <a:r>
              <a:rPr lang="fr-CA" b="1" baseline="0" noProof="0" dirty="0" smtClean="0"/>
              <a:t>Diaporama</a:t>
            </a:r>
            <a:r>
              <a:rPr lang="fr-CA" baseline="0" noProof="0" dirty="0" smtClean="0"/>
              <a:t>, puis sur </a:t>
            </a:r>
            <a:r>
              <a:rPr lang="fr-CA" b="1" baseline="0" noProof="0" dirty="0" smtClean="0"/>
              <a:t>À partir du début</a:t>
            </a:r>
            <a:r>
              <a:rPr lang="fr-CA" baseline="0" noProof="0" dirty="0" smtClean="0"/>
              <a:t>. Cliquez ensuite sur les diapos pour les faire défiler.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07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7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6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52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25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47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42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27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34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5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46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5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2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2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65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1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57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3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79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1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7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8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4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06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7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9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4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3000-70A1-4248-B68D-4DBEBC2B4135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5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dth=36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10" y="2072194"/>
            <a:ext cx="3792495" cy="37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0289" y="526835"/>
            <a:ext cx="115252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Piège à la bibliothèque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6628" y="5676900"/>
            <a:ext cx="10232572" cy="889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 d’évasion du Club de lecture d’été TD</a:t>
            </a:r>
            <a:endParaRPr lang="fr-CA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75956" cy="11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6703"/>
            <a:ext cx="10515600" cy="33183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Les nombres diminuent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 ceci :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d’abord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(de 90 à 85),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de 85 à 75), puis de 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75 à 60).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Ça veut dire que le prochain nombre devrait diminuer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(60 – 20 = 40) </a:t>
            </a: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Et le dernier nombre de la séquence diminuera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76" y="4401553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01445"/>
            <a:ext cx="10515600" cy="265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A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Ça n’a pas marché! Voyons ça de plus près :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5" y="168327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5309" y="6140932"/>
            <a:ext cx="43336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pour entrer ta réponse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51" y="526328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appuies sur les chiffres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4-0-1-5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du clavier.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Clic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: la porte s’ouvre. </a:t>
            </a:r>
            <a:r>
              <a:rPr lang="fr-CA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Yé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entres dans une salle vide. Tu fais quelques pas et tu vois une autre porte, marquée du chiffre </a:t>
            </a:r>
            <a:r>
              <a:rPr lang="fr-CA" sz="20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Tout à coup, une voix mystérieuse s’échappe d’un haut-parleur et te fait sursauter : « Pour t’échapper de la bibliothèque nocturne, tu dois résoudre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trois énigmes. Commence par la porte devant toi. »</a:t>
            </a:r>
            <a:endParaRPr lang="fr-CA" sz="1200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925137" y="3759365"/>
            <a:ext cx="2262181" cy="2913358"/>
            <a:chOff x="3052921" y="1400490"/>
            <a:chExt cx="3090947" cy="4856778"/>
          </a:xfrm>
        </p:grpSpPr>
        <p:pic>
          <p:nvPicPr>
            <p:cNvPr id="6" name="Picture 5" descr="Blogography × Door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20967636">
              <a:off x="3052921" y="4179333"/>
              <a:ext cx="1887494" cy="99541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n°1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16763" y="420230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</a:t>
            </a:r>
            <a:endParaRPr lang="en-CA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179" y="4862101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1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6993" y="1713297"/>
            <a:ext cx="11740445" cy="4626943"/>
          </a:xfrm>
          <a:prstGeom prst="rect">
            <a:avLst/>
          </a:prstGeom>
          <a:solidFill>
            <a:srgbClr val="CBB4E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729417" y="1183401"/>
            <a:ext cx="1103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Remets les lettres en ordre pour répondre à cette devinette :</a:t>
            </a:r>
          </a:p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Qu’ont en commun un livre et un lit? Une…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307" y="40114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</a:t>
            </a:r>
            <a:r>
              <a:rPr lang="fr-CA" sz="4000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fr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2963" y="5499820"/>
            <a:ext cx="31266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7255"/>
              </p:ext>
            </p:extLst>
          </p:nvPr>
        </p:nvGraphicFramePr>
        <p:xfrm>
          <a:off x="484074" y="2851857"/>
          <a:ext cx="11386880" cy="207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88">
                  <a:extLst>
                    <a:ext uri="{9D8B030D-6E8A-4147-A177-3AD203B41FA5}">
                      <a16:colId xmlns:a16="http://schemas.microsoft.com/office/drawing/2014/main" val="3980334949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3290581092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408170486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397313104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531448930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649244152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2164076609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1849548557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2832035945"/>
                    </a:ext>
                  </a:extLst>
                </a:gridCol>
                <a:gridCol w="1138688">
                  <a:extLst>
                    <a:ext uri="{9D8B030D-6E8A-4147-A177-3AD203B41FA5}">
                      <a16:colId xmlns:a16="http://schemas.microsoft.com/office/drawing/2014/main" val="690348893"/>
                    </a:ext>
                  </a:extLst>
                </a:gridCol>
              </a:tblGrid>
              <a:tr h="2075227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E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9576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59216" y="5488964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</a:t>
            </a:r>
          </a:p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pour un indice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8059" y="3310005"/>
            <a:ext cx="1618203" cy="1260657"/>
            <a:chOff x="-211895" y="3368282"/>
            <a:chExt cx="1618203" cy="1260657"/>
          </a:xfrm>
        </p:grpSpPr>
        <p:pic>
          <p:nvPicPr>
            <p:cNvPr id="40" name="Picture 2" descr="https://images.prismic.io/tdsrcstaff/f838f504-c5a1-4f8d-8c32-2e7d971b2713_19.02-3+EN+pre-reader+PLAY+2+dragon+03.jpg?auto=compress,format?auto=compress,forma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" b="99500" l="3500" r="9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895" y="3368282"/>
              <a:ext cx="1260657" cy="12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-51774" y="3455469"/>
              <a:ext cx="1458082" cy="898510"/>
              <a:chOff x="-778942" y="255538"/>
              <a:chExt cx="2770503" cy="260135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-778942" y="1592577"/>
                <a:ext cx="1646008" cy="126431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</a:rPr>
                  <a:t>E</a:t>
                </a:r>
                <a:endParaRPr lang="en-CA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80620" y="255538"/>
                <a:ext cx="1210941" cy="1336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pic>
        <p:nvPicPr>
          <p:cNvPr id="84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0189" y="3310376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666" y="3320926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695" y="3347449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624" y="3335091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673" y="3354110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951" y="3361914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930" y="3341752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648" y="3334719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images.prismic.io/tdsrcstaff/f838f504-c5a1-4f8d-8c32-2e7d971b2713_19.02-3+EN+pre-reader+PLAY+2+dragon+03.jpg?auto=compress,format?auto=compress,forma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9500" l="35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173" y="3344051"/>
            <a:ext cx="1260657" cy="1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1757898" y="3867216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70172" y="3873320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457336" y="3873950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347171" y="3886307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14466" y="387711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067229" y="389414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endParaRPr lang="en-CA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729843" y="3867552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847783" y="3845491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99011" y="3879573"/>
            <a:ext cx="866274" cy="436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endParaRPr lang="en-C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762" y="2038865"/>
            <a:ext cx="10713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Indice :</a:t>
            </a:r>
          </a:p>
          <a:p>
            <a:pPr algn="ctr"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On y trouve le titre d’un livre et le nom de l’auteur;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souvent, on y voit aussi une image. </a:t>
            </a:r>
          </a:p>
          <a:p>
            <a:pPr algn="ctr"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nous garde au chaud la nuit.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718" y="5621783"/>
            <a:ext cx="42655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Clique ici pour retourner à l’énigme n°1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20" y="683844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t’écries : « La couverture! 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Félicitations! », répond la voix dans le haut-parleur.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Maintenant, entre dans la deuxième pièce. »</a:t>
            </a:r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50212" y="2963342"/>
            <a:ext cx="2684654" cy="3488266"/>
            <a:chOff x="3054663" y="1400490"/>
            <a:chExt cx="3089205" cy="4856778"/>
          </a:xfrm>
        </p:grpSpPr>
        <p:pic>
          <p:nvPicPr>
            <p:cNvPr id="13" name="Picture 12" descr="Blogography × Door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n°2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2799" y="3623670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endParaRPr lang="en-CA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13734" y="4353532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2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3569" y="1202943"/>
            <a:ext cx="11966734" cy="483951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5" y="122002"/>
            <a:ext cx="10515600" cy="10809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n°2</a:t>
            </a:r>
            <a:endParaRPr lang="fr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7351"/>
              </p:ext>
            </p:extLst>
          </p:nvPr>
        </p:nvGraphicFramePr>
        <p:xfrm>
          <a:off x="274534" y="2458748"/>
          <a:ext cx="11684010" cy="64586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645869"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7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8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9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10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17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18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19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20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21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22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23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24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25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26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0162" y="1374837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Utilise cette légende pour résoudre l’énigme.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Associe chaque nombre avec la lettre qui apparaît en-dessous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56" y="4022411"/>
            <a:ext cx="1103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fait un hibou à la bibliothèque?</a:t>
            </a:r>
            <a:endParaRPr lang="fr-CA" sz="3200" b="1" i="1" dirty="0">
              <a:solidFill>
                <a:srgbClr val="5223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2584"/>
              </p:ext>
            </p:extLst>
          </p:nvPr>
        </p:nvGraphicFramePr>
        <p:xfrm>
          <a:off x="274534" y="3103799"/>
          <a:ext cx="11684010" cy="73590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735909"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A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B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C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D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E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F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G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H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I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J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K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L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M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N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O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P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Q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R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S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T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U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V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W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X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Y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1" dirty="0" smtClean="0">
                          <a:effectLst/>
                        </a:rPr>
                        <a:t>Z</a:t>
                      </a:r>
                      <a:endParaRPr lang="en-CA" sz="2050" b="1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29670"/>
              </p:ext>
            </p:extLst>
          </p:nvPr>
        </p:nvGraphicFramePr>
        <p:xfrm>
          <a:off x="2524872" y="4722835"/>
          <a:ext cx="3251200" cy="603090"/>
        </p:xfrm>
        <a:graphic>
          <a:graphicData uri="http://schemas.openxmlformats.org/drawingml/2006/table">
            <a:tbl>
              <a:tblPr/>
              <a:tblGrid>
                <a:gridCol w="650240">
                  <a:extLst>
                    <a:ext uri="{9D8B030D-6E8A-4147-A177-3AD203B41FA5}">
                      <a16:colId xmlns:a16="http://schemas.microsoft.com/office/drawing/2014/main" val="360550904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67167497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4074149689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303928660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734800007"/>
                    </a:ext>
                  </a:extLst>
                </a:gridCol>
              </a:tblGrid>
              <a:tr h="6030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en-CA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9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2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15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21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1687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85055"/>
              </p:ext>
            </p:extLst>
          </p:nvPr>
        </p:nvGraphicFramePr>
        <p:xfrm>
          <a:off x="5776072" y="4728056"/>
          <a:ext cx="3556000" cy="60438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6043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17</a:t>
                      </a:r>
                      <a:endParaRPr lang="en-CA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21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9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14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5</a:t>
                      </a:r>
                      <a:endParaRPr lang="en-C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2725"/>
              </p:ext>
            </p:extLst>
          </p:nvPr>
        </p:nvGraphicFramePr>
        <p:xfrm>
          <a:off x="5776072" y="5319755"/>
          <a:ext cx="3556000" cy="606405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91732" y="6216559"/>
            <a:ext cx="61205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38108"/>
              </p:ext>
            </p:extLst>
          </p:nvPr>
        </p:nvGraphicFramePr>
        <p:xfrm>
          <a:off x="2524871" y="5323070"/>
          <a:ext cx="3251201" cy="606405"/>
        </p:xfrm>
        <a:graphic>
          <a:graphicData uri="http://schemas.openxmlformats.org/drawingml/2006/table">
            <a:tbl>
              <a:tblPr/>
              <a:tblGrid>
                <a:gridCol w="649663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88" y="4425627"/>
            <a:ext cx="1096945" cy="17573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5353" y="21065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Légende :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19154" y="2973436"/>
            <a:ext cx="2684654" cy="3488266"/>
            <a:chOff x="3054663" y="1400490"/>
            <a:chExt cx="3089205" cy="4856778"/>
          </a:xfrm>
        </p:grpSpPr>
        <p:pic>
          <p:nvPicPr>
            <p:cNvPr id="16" name="Picture 15" descr="Blogography × Door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Énigme n°3</a:t>
              </a:r>
              <a:endParaRPr lang="fr-CA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9495" y="363792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</a:t>
            </a:r>
            <a:endParaRPr lang="en-CA" sz="44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52714" y="451774"/>
            <a:ext cx="10976733" cy="402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t’exclames : « </a:t>
            </a:r>
            <a:r>
              <a:rPr lang="fr-CA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Hibouquine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! »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Bravo! », te répond la voix.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« Tu peux maintenant franchir la troisième et dernière porte. »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2780380" y="4363626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ici pour ouvrir la porte 3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38" y="80359"/>
            <a:ext cx="10515600" cy="1325563"/>
          </a:xfrm>
        </p:spPr>
        <p:txBody>
          <a:bodyPr/>
          <a:lstStyle/>
          <a:p>
            <a:pPr algn="ctr"/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Énigme n°3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40924"/>
              </p:ext>
            </p:extLst>
          </p:nvPr>
        </p:nvGraphicFramePr>
        <p:xfrm>
          <a:off x="525531" y="3096713"/>
          <a:ext cx="5512394" cy="851240"/>
        </p:xfrm>
        <a:graphic>
          <a:graphicData uri="http://schemas.openxmlformats.org/drawingml/2006/table">
            <a:tbl>
              <a:tblPr/>
              <a:tblGrid>
                <a:gridCol w="458886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9217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7667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512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42017"/>
              </p:ext>
            </p:extLst>
          </p:nvPr>
        </p:nvGraphicFramePr>
        <p:xfrm>
          <a:off x="507315" y="2265501"/>
          <a:ext cx="5529644" cy="837553"/>
        </p:xfrm>
        <a:graphic>
          <a:graphicData uri="http://schemas.openxmlformats.org/drawingml/2006/table">
            <a:tbl>
              <a:tblPr/>
              <a:tblGrid>
                <a:gridCol w="47180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8979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3755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6438" y="1190080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Utilise cette légende pour résoudre l’énigme. </a:t>
            </a:r>
            <a:b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Associe chaque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lettre du haut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avec la lettre qui apparaît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en-dessous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7597" y="2259118"/>
            <a:ext cx="5874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lisent les kangourous?</a:t>
            </a:r>
          </a:p>
          <a:p>
            <a:pPr algn="ctr"/>
            <a:r>
              <a:rPr lang="fr-CA" sz="2800" b="1" i="1" dirty="0" smtClean="0">
                <a:solidFill>
                  <a:srgbClr val="5223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Des…</a:t>
            </a:r>
            <a:endParaRPr lang="fr-CA" sz="2800" b="1" i="1" dirty="0">
              <a:solidFill>
                <a:srgbClr val="52239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137113"/>
              </p:ext>
            </p:extLst>
          </p:nvPr>
        </p:nvGraphicFramePr>
        <p:xfrm>
          <a:off x="507315" y="4600557"/>
          <a:ext cx="4267200" cy="48319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77989"/>
              </p:ext>
            </p:extLst>
          </p:nvPr>
        </p:nvGraphicFramePr>
        <p:xfrm>
          <a:off x="500817" y="5084701"/>
          <a:ext cx="4267200" cy="51816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96383"/>
              </p:ext>
            </p:extLst>
          </p:nvPr>
        </p:nvGraphicFramePr>
        <p:xfrm>
          <a:off x="6989945" y="5082819"/>
          <a:ext cx="3615260" cy="519092"/>
        </p:xfrm>
        <a:graphic>
          <a:graphicData uri="http://schemas.openxmlformats.org/drawingml/2006/table">
            <a:tbl>
              <a:tblPr/>
              <a:tblGrid>
                <a:gridCol w="723052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519092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05066"/>
              </p:ext>
            </p:extLst>
          </p:nvPr>
        </p:nvGraphicFramePr>
        <p:xfrm>
          <a:off x="6989945" y="4600557"/>
          <a:ext cx="3615260" cy="483194"/>
        </p:xfrm>
        <a:graphic>
          <a:graphicData uri="http://schemas.openxmlformats.org/drawingml/2006/table">
            <a:tbl>
              <a:tblPr/>
              <a:tblGrid>
                <a:gridCol w="726575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9529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31856"/>
              </p:ext>
            </p:extLst>
          </p:nvPr>
        </p:nvGraphicFramePr>
        <p:xfrm>
          <a:off x="5167513" y="5083285"/>
          <a:ext cx="142293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DFD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DF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33797"/>
              </p:ext>
            </p:extLst>
          </p:nvPr>
        </p:nvGraphicFramePr>
        <p:xfrm>
          <a:off x="5167513" y="4577104"/>
          <a:ext cx="1422936" cy="509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</a:tblGrid>
              <a:tr h="50990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971754" y="5940207"/>
            <a:ext cx="662267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Clique ici quand tu as résolu l’énigme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107" y="3366417"/>
            <a:ext cx="2723210" cy="15466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6677" y="1917881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Légende :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ld Key Clipart - Clipart Sugg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6437">
            <a:off x="1893064" y="4695245"/>
            <a:ext cx="2079625" cy="1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067994">
            <a:off x="2044341" y="4691190"/>
            <a:ext cx="15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Clink!</a:t>
            </a:r>
            <a:endParaRPr lang="en-CA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47790" y="4245145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492055" y="3260361"/>
            <a:ext cx="2684654" cy="3488266"/>
            <a:chOff x="3054663" y="1400490"/>
            <a:chExt cx="3089205" cy="4856778"/>
          </a:xfrm>
        </p:grpSpPr>
        <p:pic>
          <p:nvPicPr>
            <p:cNvPr id="5" name="Picture 4" descr="Blogography × Door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EXIT!</a:t>
              </a:r>
              <a:endParaRPr lang="en-CA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94024" y="428049"/>
            <a:ext cx="10515600" cy="3111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as trouvé la dernière réponse : « Des livres de poche! »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Clink!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clé tombe du plafond. Tu la ramasses, tu la mets dans le verrou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tu tournes : la porte s’ouvre. Enfin, te voilà dehors! La pluie a cessé. 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Ouf! C’était… euh, comment dire… spécial! », dis-tu, et tu files vers la maison.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64838" y="4279817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2566" y="5464684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6402" y="4525913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50527" y="5509376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70882" y="5393583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902878">
            <a:off x="4285194" y="5276288"/>
            <a:ext cx="173444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Clique ici pour sortir</a:t>
            </a: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976" y="99304"/>
            <a:ext cx="1761612" cy="15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7484" y="2680296"/>
            <a:ext cx="782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endParaRPr lang="en-CA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0" name="Picture 4" descr="width=12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59" y="1750741"/>
            <a:ext cx="4259769" cy="42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0" y="1037968"/>
            <a:ext cx="10652530" cy="23601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un soir d’été. Tu retournes à la maison après ton entraînement de soccer.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à coup, le ciel se couvre, et la pluie commence à tomber. Tu cours te réfugier à l’entrée d’un édifice. Tu as tout juste le temps d’apercevoir une enseigne un peu inquiétante, avec le mot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Bibliothèque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écrit dessus. 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7110" y="3578632"/>
            <a:ext cx="7810476" cy="2488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C’est bizarre », penses-tu. « Je ne savais pas qu’il y avait une bibliothèque ici…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tournes la poignée de la porte : c’est débarré.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entres, et… </a:t>
            </a:r>
            <a:r>
              <a:rPr lang="fr-CA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porte se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verrouille derrière toi.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367" y="3578632"/>
            <a:ext cx="2751131" cy="3221584"/>
          </a:xfrm>
          <a:prstGeom prst="rect">
            <a:avLst/>
          </a:prstGeom>
        </p:spPr>
      </p:pic>
      <p:pic>
        <p:nvPicPr>
          <p:cNvPr id="2" name="Picture 1" descr="Vector drawing of weather forecast color symbol f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615" y="1517966"/>
            <a:ext cx="3760283" cy="37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80330" y="1208167"/>
            <a:ext cx="10515600" cy="222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&lt;strong&gt;Stairs&lt;/strong&gt; Brick Png Clipart by clipartcotttag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718204"/>
            <a:ext cx="3788929" cy="203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76" y="1397334"/>
            <a:ext cx="6958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l’intérieur, tout est sombre.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bibliothèque a l’air abandonnée.</a:t>
            </a:r>
          </a:p>
          <a:p>
            <a:pPr>
              <a:lnSpc>
                <a:spcPct val="150000"/>
              </a:lnSpc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avances nerveusement, et tu découvres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escalier. </a:t>
            </a:r>
          </a:p>
          <a:p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681476" y="4074990"/>
            <a:ext cx="10614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 descends les marches. En bas, il y a un long corridor. Sur la première porte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à gauche, c’est écrit « Silence ». Tu prends ton courage à deux mains et tu saisis la poignée. Tu la tournes lentement, en faisant le moins de bruit possible…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7665" y="1322174"/>
            <a:ext cx="6274475" cy="2905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porte s’ouvre, et la surprise te cloue sur place. Un cyclope prend le thé en lisant un livre, un monocle sur le nez.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Oh! Bonsoir! », te chuchote-t-il.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Bienvenue à la bibliothèque nocturne.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Ici, c’est la salle de lecture silencieuse.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peux lire toute la nuit, mais </a:t>
            </a:r>
            <a:r>
              <a:rPr lang="fr-CA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silence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»</a:t>
            </a:r>
          </a:p>
        </p:txBody>
      </p:sp>
      <p:pic>
        <p:nvPicPr>
          <p:cNvPr id="1026" name="Picture 2" descr="width=3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872" y="1218524"/>
            <a:ext cx="4524354" cy="4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562" y="1317523"/>
            <a:ext cx="7261558" cy="2626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Euh, non merci! », murmures-tu.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Savez-vous comment je peux sortir d’ici? Je dois retourner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chez moi. »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La seule sortie est au bout du couloir », répond le monstre. « Mais personne ne connaît la combinaison du verrou. »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D’accord, merci! », dis-tu avant de refermer doucement la porte. Puis tu marches vers la sortie.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47" t="6685" r="3601" b="3261"/>
          <a:stretch/>
        </p:blipFill>
        <p:spPr>
          <a:xfrm>
            <a:off x="8032441" y="1729703"/>
            <a:ext cx="3757961" cy="3534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8587" y="3040365"/>
            <a:ext cx="86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SORTIE</a:t>
            </a:r>
            <a:endParaRPr lang="en-CA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odeklavier | Free SV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22" y="3497171"/>
            <a:ext cx="322044" cy="3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445" y="1514169"/>
            <a:ext cx="10839345" cy="3755921"/>
          </a:xfrm>
          <a:prstGeom prst="rect">
            <a:avLst/>
          </a:prstGeom>
          <a:solidFill>
            <a:srgbClr val="A7FFFB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432" y="827726"/>
            <a:ext cx="11149780" cy="3417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 arrives à la porte. Tu </a:t>
            </a:r>
            <a:r>
              <a:rPr lang="fr-C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vois 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verrou et ses numéros. À côté, il y a une énigme :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CA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CA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539" y="3446907"/>
            <a:ext cx="767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077837" y="5733368"/>
            <a:ext cx="326632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ici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 pour un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indice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590" y="5742494"/>
            <a:ext cx="457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Clique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ici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 pour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entrer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 ta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réponse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codeklavier | Free SV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932" y="2401579"/>
            <a:ext cx="2477934" cy="24779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7923" y="1828800"/>
            <a:ext cx="10476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Trouve les deux nombres manquants dans cette séquence,</a:t>
            </a:r>
            <a:b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entre-les pour ouvrir la porte.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7784"/>
            <a:ext cx="10515600" cy="2725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nombres diminuent comme ceci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D’abord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90 à 85), puis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85 à 75),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(pour passer de 75 à 60).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 les deux derniers nombres suivent la même logique, la bonne réponse </a:t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devrait être…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17739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8471" y="5520474"/>
            <a:ext cx="43801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Clique ici pour entrer ta réponse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439759" y="5520474"/>
            <a:ext cx="40095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Clique ici pour un autre indice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0009"/>
            <a:ext cx="10270524" cy="36801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nombres diminuent comme ceci : d’abord de </a:t>
            </a:r>
            <a:r>
              <a:rPr lang="fr-CA" sz="21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90 à 85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85 à 75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puis de </a:t>
            </a:r>
            <a:r>
              <a:rPr lang="fr-CA" sz="2100" b="1" dirty="0"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(de 75 à 60). Ça veut dire que le prochain nombre devrait diminuer 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 (donc 60 - 20 = ?). </a:t>
            </a: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suivant la même logique, l’autre nombre de la séquence devrait ensuite diminuer </a:t>
            </a:r>
            <a:b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CA" sz="2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fr-CA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 rapport au nombre d’avant!</a:t>
            </a:r>
            <a:endParaRPr lang="fr-CA" sz="2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14632"/>
            <a:ext cx="10515600" cy="271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Voyons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ça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 plus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près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5" y="1335024"/>
            <a:ext cx="1007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087" y="6030132"/>
            <a:ext cx="42012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400" dirty="0" smtClean="0">
                <a:hlinkClick r:id="rId3" action="ppaction://hlinksldjump"/>
              </a:rPr>
              <a:t>Clique ici pour entrer ta réponse</a:t>
            </a:r>
            <a:endParaRPr lang="fr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475" y="4094471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521" y="50018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205" y="1560776"/>
            <a:ext cx="70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 smtClean="0"/>
              <a:t>Clique sur la bonne combinaison de nombres.</a:t>
            </a:r>
            <a:endParaRPr lang="fr-CA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6519" y="2375149"/>
            <a:ext cx="2330245" cy="1107996"/>
          </a:xfrm>
          <a:prstGeom prst="rect">
            <a:avLst/>
          </a:prstGeom>
          <a:solidFill>
            <a:srgbClr val="A7FFFB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50, 35</a:t>
            </a:r>
            <a:endParaRPr lang="en-CA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046519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30, 10</a:t>
            </a:r>
            <a:endParaRPr lang="en-C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046518" y="500416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75, 90</a:t>
            </a:r>
            <a:endParaRPr lang="en-CA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889289" y="237514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40, 20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8278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45, 30</a:t>
            </a:r>
            <a:endParaRPr lang="en-CA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8278" y="500416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90, 85</a:t>
            </a:r>
            <a:endParaRPr lang="en-CA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8763766" y="237514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66, 65</a:t>
            </a:r>
            <a:endParaRPr lang="en-CA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63765" y="3689659"/>
            <a:ext cx="2330245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4" action="ppaction://hlinksldjump"/>
              </a:rPr>
              <a:t>40, </a:t>
            </a:r>
            <a:r>
              <a:rPr lang="en-US" sz="6600" dirty="0">
                <a:hlinkClick r:id="rId4" action="ppaction://hlinksldjump"/>
              </a:rPr>
              <a:t>1</a:t>
            </a:r>
            <a:r>
              <a:rPr lang="en-US" sz="6600" dirty="0" smtClean="0">
                <a:hlinkClick r:id="rId4" action="ppaction://hlinksldjump"/>
              </a:rPr>
              <a:t>5</a:t>
            </a:r>
            <a:endParaRPr lang="en-CA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8788225" y="5004169"/>
            <a:ext cx="2294988" cy="1107996"/>
          </a:xfrm>
          <a:prstGeom prst="rect">
            <a:avLst/>
          </a:prstGeom>
          <a:solidFill>
            <a:srgbClr val="A7FFFB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35, 05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94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4c62d943a242f08edc38f76c6e428ae2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f1b6f7e96a0e8611358f1468db1a4d2a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LAC4ACC-507521486-20839</_dlc_DocId>
    <_dlc_DocIdUrl xmlns="9c7b64a9-7dcb-496c-9b16-ac5eef1d54ce">
      <Url>http://collaboration/sites/access/TDSRC/_layouts/15/DocIdRedir.aspx?ID=LAC4ACC-507521486-20839</Url>
      <Description>LAC4ACC-507521486-20839</Description>
    </_dlc_DocIdUrl>
    <IconOverlay xmlns="http://schemas.microsoft.com/sharepoint/v4" xsi:nil="true"/>
    <Document_x0020_Category xmlns="6c2bb89f-a306-4043-9a07-9a2c8d0b4862" xsi:nil="true"/>
  </documentManagement>
</p:properties>
</file>

<file path=customXml/item3.xml><?xml version="1.0" encoding="utf-8"?>
<?mso-contentType ?>
<SharedContentType xmlns="Microsoft.SharePoint.Taxonomy.ContentTypeSync" SourceId="5341ffb6-9f44-4f1b-9ccc-ac841d6afe01" ContentTypeId="0x010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FAF8C-2F89-4256-90B9-800F0DA3C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C8B81-7F65-48DD-AB8A-C37C88CFD26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eb1f6f2-9b9d-4b77-bc0c-8cd5e0b5ef69"/>
    <ds:schemaRef ds:uri="588dd58b-c235-4de7-be6d-a821336e58b0"/>
    <ds:schemaRef ds:uri="http://purl.org/dc/elements/1.1/"/>
    <ds:schemaRef ds:uri="http://schemas.microsoft.com/office/2006/metadata/properties"/>
    <ds:schemaRef ds:uri="http://schemas.microsoft.com/sharepoint/v4"/>
    <ds:schemaRef ds:uri="9c7b64a9-7dcb-496c-9b16-ac5eef1d54ce"/>
    <ds:schemaRef ds:uri="6c2bb89f-a306-4043-9a07-9a2c8d0b48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408D51-B69E-4138-AAD1-A6C82948A5A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57B2B37-CFA3-4D76-B19A-FD39C475B97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BCC7461-33F2-4D6F-90F3-40A48E167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Words>1347</Words>
  <Application>Microsoft Office PowerPoint</Application>
  <PresentationFormat>Widescreen</PresentationFormat>
  <Paragraphs>236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Énigme n°2</vt:lpstr>
      <vt:lpstr>PowerPoint Presentation</vt:lpstr>
      <vt:lpstr>Énigme n°3</vt:lpstr>
      <vt:lpstr>PowerPoint Presentation</vt:lpstr>
      <vt:lpstr>PowerPoint Presentation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own adventure!</dc:title>
  <dc:creator>Daniel Colangelo</dc:creator>
  <cp:lastModifiedBy>Daniel Colangelo</cp:lastModifiedBy>
  <cp:revision>255</cp:revision>
  <dcterms:created xsi:type="dcterms:W3CDTF">2021-12-29T19:37:44Z</dcterms:created>
  <dcterms:modified xsi:type="dcterms:W3CDTF">2022-02-22T18:58:55Z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412b3cad-1a3a-484e-ab23-f68d6a02c48d</vt:lpwstr>
  </property>
</Properties>
</file>