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notesMasterIdLst>
    <p:notesMasterId r:id="rId26"/>
  </p:notesMasterIdLst>
  <p:sldIdLst>
    <p:sldId id="256" r:id="rId7"/>
    <p:sldId id="257" r:id="rId8"/>
    <p:sldId id="258" r:id="rId9"/>
    <p:sldId id="265" r:id="rId10"/>
    <p:sldId id="263" r:id="rId11"/>
    <p:sldId id="266" r:id="rId12"/>
    <p:sldId id="267" r:id="rId13"/>
    <p:sldId id="278" r:id="rId14"/>
    <p:sldId id="268" r:id="rId15"/>
    <p:sldId id="269" r:id="rId16"/>
    <p:sldId id="270" r:id="rId17"/>
    <p:sldId id="259" r:id="rId18"/>
    <p:sldId id="277" r:id="rId19"/>
    <p:sldId id="274" r:id="rId20"/>
    <p:sldId id="273" r:id="rId21"/>
    <p:sldId id="275" r:id="rId22"/>
    <p:sldId id="272" r:id="rId23"/>
    <p:sldId id="271" r:id="rId24"/>
    <p:sldId id="27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Colangelo" initials="DC" lastIdx="1" clrIdx="0">
    <p:extLst>
      <p:ext uri="{19B8F6BF-5375-455C-9EA6-DF929625EA0E}">
        <p15:presenceInfo xmlns:p15="http://schemas.microsoft.com/office/powerpoint/2012/main" userId="S-1-5-21-2425304196-658290077-3312937313-2824" providerId="AD"/>
      </p:ext>
    </p:extLst>
  </p:cmAuthor>
  <p:cmAuthor id="2" name="Morin, Carolan" initials="MC" lastIdx="4" clrIdx="1">
    <p:extLst>
      <p:ext uri="{19B8F6BF-5375-455C-9EA6-DF929625EA0E}">
        <p15:presenceInfo xmlns:p15="http://schemas.microsoft.com/office/powerpoint/2012/main" userId="S-1-5-21-364916464-497355852-10498456-499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1776"/>
    <a:srgbClr val="A7FFFB"/>
    <a:srgbClr val="CBB4EE"/>
    <a:srgbClr val="DFD0F4"/>
    <a:srgbClr val="522398"/>
    <a:srgbClr val="00A1DE"/>
    <a:srgbClr val="CDFFFD"/>
    <a:srgbClr val="FACEE3"/>
    <a:srgbClr val="00B2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94" autoAdjust="0"/>
    <p:restoredTop sz="74738" autoAdjust="0"/>
  </p:normalViewPr>
  <p:slideViewPr>
    <p:cSldViewPr snapToGrid="0">
      <p:cViewPr varScale="1">
        <p:scale>
          <a:sx n="65" d="100"/>
          <a:sy n="65" d="100"/>
        </p:scale>
        <p:origin x="111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3115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F97E77-4789-4F24-9DFB-8D83FB71648C}" type="datetimeFigureOut">
              <a:rPr lang="en-CA" smtClean="0"/>
              <a:t>2023-05-16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75372-AD53-41F2-9D68-257F7BD8342A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8715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u="sng" noProof="0" dirty="0" smtClean="0"/>
              <a:t>Aux bibliothécaires :</a:t>
            </a:r>
            <a:r>
              <a:rPr lang="fr-CA" u="sng" baseline="0" noProof="0" dirty="0" smtClean="0"/>
              <a:t> </a:t>
            </a:r>
          </a:p>
          <a:p>
            <a:endParaRPr lang="fr-CA" baseline="0" noProof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noProof="0" dirty="0" smtClean="0"/>
              <a:t>Les enfants peuvent avoir une feuille et un crayon sous la main pour résoudre les énigmes.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noProof="0" dirty="0" smtClean="0"/>
              <a:t>Pour lancer la présentation, cliquez sur l’onglet </a:t>
            </a:r>
            <a:r>
              <a:rPr lang="fr-CA" b="1" baseline="0" noProof="0" dirty="0" smtClean="0"/>
              <a:t>Diaporama</a:t>
            </a:r>
            <a:r>
              <a:rPr lang="fr-CA" baseline="0" noProof="0" dirty="0" smtClean="0"/>
              <a:t>, puis sur </a:t>
            </a:r>
            <a:r>
              <a:rPr lang="fr-CA" b="1" baseline="0" noProof="0" dirty="0" smtClean="0"/>
              <a:t>À partir du début</a:t>
            </a:r>
            <a:r>
              <a:rPr lang="fr-CA" baseline="0" noProof="0" dirty="0" smtClean="0"/>
              <a:t>. Cliquez ensuite sur les diapos pour les faire défiler.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75372-AD53-41F2-9D68-257F7BD8342A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60748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75372-AD53-41F2-9D68-257F7BD8342A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2754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75372-AD53-41F2-9D68-257F7BD8342A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35632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75372-AD53-41F2-9D68-257F7BD8342A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05250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75372-AD53-41F2-9D68-257F7BD8342A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42554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75372-AD53-41F2-9D68-257F7BD8342A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84766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75372-AD53-41F2-9D68-257F7BD8342A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84234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75372-AD53-41F2-9D68-257F7BD8342A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22759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75372-AD53-41F2-9D68-257F7BD8342A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1349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75372-AD53-41F2-9D68-257F7BD8342A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8550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75372-AD53-41F2-9D68-257F7BD8342A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6469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75372-AD53-41F2-9D68-257F7BD8342A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8573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75372-AD53-41F2-9D68-257F7BD8342A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623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75372-AD53-41F2-9D68-257F7BD8342A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5202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75372-AD53-41F2-9D68-257F7BD8342A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9652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75372-AD53-41F2-9D68-257F7BD8342A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4017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75372-AD53-41F2-9D68-257F7BD8342A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5578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73000-70A1-4248-B68D-4DBEBC2B4135}" type="datetimeFigureOut">
              <a:rPr lang="en-CA" smtClean="0"/>
              <a:t>2023-05-16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6C6D-C143-47B6-B2A9-603240480F6A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2352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73000-70A1-4248-B68D-4DBEBC2B4135}" type="datetimeFigureOut">
              <a:rPr lang="en-CA" smtClean="0"/>
              <a:t>2023-05-16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6C6D-C143-47B6-B2A9-603240480F6A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5792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73000-70A1-4248-B68D-4DBEBC2B4135}" type="datetimeFigureOut">
              <a:rPr lang="en-CA" smtClean="0"/>
              <a:t>2023-05-16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6C6D-C143-47B6-B2A9-603240480F6A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6463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73000-70A1-4248-B68D-4DBEBC2B4135}" type="datetimeFigureOut">
              <a:rPr lang="en-CA" smtClean="0"/>
              <a:t>2023-05-16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6C6D-C143-47B6-B2A9-603240480F6A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0152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73000-70A1-4248-B68D-4DBEBC2B4135}" type="datetimeFigureOut">
              <a:rPr lang="en-CA" smtClean="0"/>
              <a:t>2023-05-16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6C6D-C143-47B6-B2A9-603240480F6A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2740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73000-70A1-4248-B68D-4DBEBC2B4135}" type="datetimeFigureOut">
              <a:rPr lang="en-CA" smtClean="0"/>
              <a:t>2023-05-16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6C6D-C143-47B6-B2A9-603240480F6A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7867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73000-70A1-4248-B68D-4DBEBC2B4135}" type="datetimeFigureOut">
              <a:rPr lang="en-CA" smtClean="0"/>
              <a:t>2023-05-16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6C6D-C143-47B6-B2A9-603240480F6A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6427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73000-70A1-4248-B68D-4DBEBC2B4135}" type="datetimeFigureOut">
              <a:rPr lang="en-CA" smtClean="0"/>
              <a:t>2023-05-16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6C6D-C143-47B6-B2A9-603240480F6A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8063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73000-70A1-4248-B68D-4DBEBC2B4135}" type="datetimeFigureOut">
              <a:rPr lang="en-CA" smtClean="0"/>
              <a:t>2023-05-16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6C6D-C143-47B6-B2A9-603240480F6A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2773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73000-70A1-4248-B68D-4DBEBC2B4135}" type="datetimeFigureOut">
              <a:rPr lang="en-CA" smtClean="0"/>
              <a:t>2023-05-16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6C6D-C143-47B6-B2A9-603240480F6A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2915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73000-70A1-4248-B68D-4DBEBC2B4135}" type="datetimeFigureOut">
              <a:rPr lang="en-CA" smtClean="0"/>
              <a:t>2023-05-16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6C6D-C143-47B6-B2A9-603240480F6A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7467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73000-70A1-4248-B68D-4DBEBC2B4135}" type="datetimeFigureOut">
              <a:rPr lang="en-CA" smtClean="0"/>
              <a:t>2023-05-16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A6C6D-C143-47B6-B2A9-603240480F6A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7513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9.xml"/><Relationship Id="rId4" Type="http://schemas.openxmlformats.org/officeDocument/2006/relationships/image" Target="../media/image1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slide" Target="slide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00289" y="526835"/>
            <a:ext cx="1152525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Piège à la bibliothèque</a:t>
            </a:r>
            <a:endParaRPr lang="fr-CA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46628" y="5676900"/>
            <a:ext cx="10232572" cy="8893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4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Jeu d’évasion du Club de lecture d’été TD</a:t>
            </a:r>
            <a:endParaRPr lang="fr-CA" sz="40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75956" cy="111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/>
          <a:srcRect t="14104" b="7409"/>
          <a:stretch/>
        </p:blipFill>
        <p:spPr>
          <a:xfrm>
            <a:off x="3694696" y="1976222"/>
            <a:ext cx="4273666" cy="398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35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56703"/>
            <a:ext cx="10515600" cy="331837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CA" sz="2000" dirty="0">
                <a:latin typeface="Verdana" panose="020B0604030504040204" pitchFamily="34" charset="0"/>
                <a:ea typeface="Verdana" panose="020B0604030504040204" pitchFamily="34" charset="0"/>
              </a:rPr>
              <a:t>Les nombres diminuent </a:t>
            </a: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comme ceci : </a:t>
            </a:r>
            <a:r>
              <a:rPr lang="fr-CA" sz="2000" dirty="0">
                <a:latin typeface="Verdana" panose="020B0604030504040204" pitchFamily="34" charset="0"/>
                <a:ea typeface="Verdana" panose="020B0604030504040204" pitchFamily="34" charset="0"/>
              </a:rPr>
              <a:t>d’abord de </a:t>
            </a:r>
            <a:r>
              <a:rPr lang="fr-CA" sz="2000" b="1" dirty="0"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  <a:r>
              <a:rPr lang="fr-CA" sz="2000" dirty="0">
                <a:latin typeface="Verdana" panose="020B0604030504040204" pitchFamily="34" charset="0"/>
                <a:ea typeface="Verdana" panose="020B0604030504040204" pitchFamily="34" charset="0"/>
              </a:rPr>
              <a:t> (de 90 à 85), </a:t>
            </a: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puis </a:t>
            </a:r>
            <a:r>
              <a:rPr lang="fr-CA" sz="2000" dirty="0">
                <a:latin typeface="Verdana" panose="020B0604030504040204" pitchFamily="34" charset="0"/>
                <a:ea typeface="Verdana" panose="020B0604030504040204" pitchFamily="34" charset="0"/>
              </a:rPr>
              <a:t>de </a:t>
            </a:r>
            <a:r>
              <a:rPr lang="fr-CA" sz="2000" b="1" dirty="0">
                <a:latin typeface="Verdana" panose="020B0604030504040204" pitchFamily="34" charset="0"/>
                <a:ea typeface="Verdana" panose="020B0604030504040204" pitchFamily="34" charset="0"/>
              </a:rPr>
              <a:t>10</a:t>
            </a:r>
            <a:r>
              <a:rPr lang="fr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fr-CA" sz="2000" dirty="0">
                <a:latin typeface="Verdana" panose="020B0604030504040204" pitchFamily="34" charset="0"/>
                <a:ea typeface="Verdana" panose="020B0604030504040204" pitchFamily="34" charset="0"/>
              </a:rPr>
              <a:t>de 85 à 75), puis de </a:t>
            </a:r>
            <a:r>
              <a:rPr lang="fr-CA" sz="2000" b="1" dirty="0">
                <a:latin typeface="Verdana" panose="020B0604030504040204" pitchFamily="34" charset="0"/>
                <a:ea typeface="Verdana" panose="020B0604030504040204" pitchFamily="34" charset="0"/>
              </a:rPr>
              <a:t>15</a:t>
            </a:r>
            <a:r>
              <a:rPr lang="fr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(de </a:t>
            </a:r>
            <a:r>
              <a:rPr lang="fr-CA" sz="2000" dirty="0">
                <a:latin typeface="Verdana" panose="020B0604030504040204" pitchFamily="34" charset="0"/>
                <a:ea typeface="Verdana" panose="020B0604030504040204" pitchFamily="34" charset="0"/>
              </a:rPr>
              <a:t>75 à 60). </a:t>
            </a: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Ça veut dire que le prochain nombre devrait diminuer de </a:t>
            </a:r>
            <a:r>
              <a:rPr lang="fr-CA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20</a:t>
            </a: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 (60 – 20 = 40) </a:t>
            </a:r>
          </a:p>
          <a:p>
            <a:pPr marL="0" indent="0">
              <a:lnSpc>
                <a:spcPct val="150000"/>
              </a:lnSpc>
              <a:buNone/>
            </a:pPr>
            <a:endParaRPr lang="fr-CA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fr-CA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Et le dernier nombre de la séquence diminuera de </a:t>
            </a:r>
            <a:r>
              <a:rPr lang="fr-CA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25</a:t>
            </a: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!</a:t>
            </a:r>
            <a:endParaRPr lang="fr-CA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0476" y="4401553"/>
            <a:ext cx="10073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90, 85, 75, 60, </a:t>
            </a:r>
            <a:r>
              <a:rPr lang="en-US" sz="4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40</a:t>
            </a:r>
            <a: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, ___</a:t>
            </a:r>
            <a:endParaRPr lang="en-CA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501445"/>
            <a:ext cx="10515600" cy="26521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A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Ça n’a pas marché! Voyons ça de plus près :</a:t>
            </a:r>
            <a:endParaRPr lang="fr-CA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0475" y="1683272"/>
            <a:ext cx="10073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90, 85, 75, 60, ___ , ___</a:t>
            </a:r>
            <a:endParaRPr lang="en-CA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5309" y="6140932"/>
            <a:ext cx="4333652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  <a:hlinkClick r:id="rId3" action="ppaction://hlinksldjump"/>
              </a:rPr>
              <a:t>Clique ici pour entrer ta réponse</a:t>
            </a:r>
            <a:endParaRPr lang="fr-CA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72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651" y="526328"/>
            <a:ext cx="10515600" cy="402363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Tu appuies sur les chiffres </a:t>
            </a:r>
            <a:r>
              <a:rPr lang="fr-CA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4-0-1-5</a:t>
            </a: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 du clavier. </a:t>
            </a:r>
            <a:r>
              <a:rPr lang="fr-CA" sz="20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Clic </a:t>
            </a: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: la porte s’ouvre. </a:t>
            </a:r>
            <a:r>
              <a:rPr lang="fr-CA" sz="2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Yé</a:t>
            </a: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Tu entres dans une salle vide. Tu fais quelques pas et tu vois une autre porte, marquée du chiffre </a:t>
            </a:r>
            <a:r>
              <a:rPr lang="fr-CA" sz="20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Tout à coup, une voix mystérieuse s’échappe d’un haut-parleur et te fait sursauter : « Pour t’échapper de la bibliothèque nocturne, tu dois résoudre </a:t>
            </a:r>
            <a:b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trois énigmes. Commence par la porte devant toi. »</a:t>
            </a:r>
            <a:endParaRPr lang="fr-CA" sz="1200" dirty="0" smtClean="0"/>
          </a:p>
          <a:p>
            <a:pPr marL="0" indent="0">
              <a:buNone/>
            </a:pPr>
            <a:endParaRPr lang="fr-CA" dirty="0" smtClean="0"/>
          </a:p>
          <a:p>
            <a:pPr marL="0" indent="0">
              <a:buNone/>
            </a:pPr>
            <a:endParaRPr lang="fr-CA" dirty="0"/>
          </a:p>
        </p:txBody>
      </p:sp>
      <p:grpSp>
        <p:nvGrpSpPr>
          <p:cNvPr id="8" name="Group 7"/>
          <p:cNvGrpSpPr/>
          <p:nvPr/>
        </p:nvGrpSpPr>
        <p:grpSpPr>
          <a:xfrm>
            <a:off x="4924409" y="3759365"/>
            <a:ext cx="2262909" cy="2913358"/>
            <a:chOff x="3051926" y="1400490"/>
            <a:chExt cx="3091942" cy="4856778"/>
          </a:xfrm>
        </p:grpSpPr>
        <p:pic>
          <p:nvPicPr>
            <p:cNvPr id="6" name="Picture 5" descr="Blogography × Door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25" t="10241" r="17298" b="9880"/>
            <a:stretch/>
          </p:blipFill>
          <p:spPr>
            <a:xfrm>
              <a:off x="3143175" y="1400490"/>
              <a:ext cx="3000693" cy="4856778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 rot="20967636">
              <a:off x="3051926" y="4166178"/>
              <a:ext cx="2005389" cy="995419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1600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Énigme n° 1</a:t>
              </a:r>
              <a:endParaRPr lang="fr-CA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516763" y="4202309"/>
            <a:ext cx="5054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1</a:t>
            </a:r>
            <a:endParaRPr lang="en-CA" sz="4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040179" y="4862101"/>
            <a:ext cx="2488985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  <a:hlinkClick r:id="rId4" action="ppaction://hlinksldjump"/>
              </a:rPr>
              <a:t>Clique ici pour ouvrir la porte 1</a:t>
            </a:r>
            <a:endParaRPr lang="fr-CA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14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276993" y="1713297"/>
            <a:ext cx="11740445" cy="4626943"/>
          </a:xfrm>
          <a:prstGeom prst="rect">
            <a:avLst/>
          </a:prstGeom>
          <a:solidFill>
            <a:srgbClr val="CBB4E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TextBox 22"/>
          <p:cNvSpPr txBox="1"/>
          <p:nvPr/>
        </p:nvSpPr>
        <p:spPr>
          <a:xfrm>
            <a:off x="729417" y="1183401"/>
            <a:ext cx="110333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Remets les lettres en ordre pour répondre à cette devinette :</a:t>
            </a:r>
          </a:p>
          <a:p>
            <a:pPr algn="ctr"/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ctr"/>
            <a:endParaRPr lang="fr-CA" sz="20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fr-CA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Qu’ont en commun un livre et un lit? Une…</a:t>
            </a:r>
            <a:endParaRPr lang="fr-CA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90307" y="401142"/>
            <a:ext cx="10073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Énigme n</a:t>
            </a:r>
            <a:r>
              <a:rPr lang="fr-CA" sz="4000" baseline="30000" dirty="0" smtClean="0">
                <a:latin typeface="Verdana" panose="020B0604030504040204" pitchFamily="34" charset="0"/>
                <a:ea typeface="Verdana" panose="020B0604030504040204" pitchFamily="34" charset="0"/>
              </a:rPr>
              <a:t>o</a:t>
            </a:r>
            <a:r>
              <a:rPr lang="fr-CA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 1</a:t>
            </a:r>
            <a:endParaRPr lang="fr-CA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72963" y="5499820"/>
            <a:ext cx="3126658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  <a:hlinkClick r:id="rId3" action="ppaction://hlinksldjump"/>
              </a:rPr>
              <a:t>Clique ici quand tu as résolu l’énigme</a:t>
            </a:r>
            <a:endParaRPr lang="fr-CA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27255"/>
              </p:ext>
            </p:extLst>
          </p:nvPr>
        </p:nvGraphicFramePr>
        <p:xfrm>
          <a:off x="484074" y="2851857"/>
          <a:ext cx="11386880" cy="20752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8688">
                  <a:extLst>
                    <a:ext uri="{9D8B030D-6E8A-4147-A177-3AD203B41FA5}">
                      <a16:colId xmlns:a16="http://schemas.microsoft.com/office/drawing/2014/main" val="3980334949"/>
                    </a:ext>
                  </a:extLst>
                </a:gridCol>
                <a:gridCol w="1138688">
                  <a:extLst>
                    <a:ext uri="{9D8B030D-6E8A-4147-A177-3AD203B41FA5}">
                      <a16:colId xmlns:a16="http://schemas.microsoft.com/office/drawing/2014/main" val="3290581092"/>
                    </a:ext>
                  </a:extLst>
                </a:gridCol>
                <a:gridCol w="1138688">
                  <a:extLst>
                    <a:ext uri="{9D8B030D-6E8A-4147-A177-3AD203B41FA5}">
                      <a16:colId xmlns:a16="http://schemas.microsoft.com/office/drawing/2014/main" val="1408170486"/>
                    </a:ext>
                  </a:extLst>
                </a:gridCol>
                <a:gridCol w="1138688">
                  <a:extLst>
                    <a:ext uri="{9D8B030D-6E8A-4147-A177-3AD203B41FA5}">
                      <a16:colId xmlns:a16="http://schemas.microsoft.com/office/drawing/2014/main" val="1397313104"/>
                    </a:ext>
                  </a:extLst>
                </a:gridCol>
                <a:gridCol w="1138688">
                  <a:extLst>
                    <a:ext uri="{9D8B030D-6E8A-4147-A177-3AD203B41FA5}">
                      <a16:colId xmlns:a16="http://schemas.microsoft.com/office/drawing/2014/main" val="1531448930"/>
                    </a:ext>
                  </a:extLst>
                </a:gridCol>
                <a:gridCol w="1138688">
                  <a:extLst>
                    <a:ext uri="{9D8B030D-6E8A-4147-A177-3AD203B41FA5}">
                      <a16:colId xmlns:a16="http://schemas.microsoft.com/office/drawing/2014/main" val="649244152"/>
                    </a:ext>
                  </a:extLst>
                </a:gridCol>
                <a:gridCol w="1138688">
                  <a:extLst>
                    <a:ext uri="{9D8B030D-6E8A-4147-A177-3AD203B41FA5}">
                      <a16:colId xmlns:a16="http://schemas.microsoft.com/office/drawing/2014/main" val="2164076609"/>
                    </a:ext>
                  </a:extLst>
                </a:gridCol>
                <a:gridCol w="1138688">
                  <a:extLst>
                    <a:ext uri="{9D8B030D-6E8A-4147-A177-3AD203B41FA5}">
                      <a16:colId xmlns:a16="http://schemas.microsoft.com/office/drawing/2014/main" val="1849548557"/>
                    </a:ext>
                  </a:extLst>
                </a:gridCol>
                <a:gridCol w="1138688">
                  <a:extLst>
                    <a:ext uri="{9D8B030D-6E8A-4147-A177-3AD203B41FA5}">
                      <a16:colId xmlns:a16="http://schemas.microsoft.com/office/drawing/2014/main" val="2832035945"/>
                    </a:ext>
                  </a:extLst>
                </a:gridCol>
                <a:gridCol w="1138688">
                  <a:extLst>
                    <a:ext uri="{9D8B030D-6E8A-4147-A177-3AD203B41FA5}">
                      <a16:colId xmlns:a16="http://schemas.microsoft.com/office/drawing/2014/main" val="690348893"/>
                    </a:ext>
                  </a:extLst>
                </a:gridCol>
              </a:tblGrid>
              <a:tr h="2075227"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1DE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1DE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1DE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1DE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1DE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1DE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1DE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1DE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1DE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1DE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095767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459216" y="5488964"/>
            <a:ext cx="2488985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  <a:hlinkClick r:id="rId4" action="ppaction://hlinksldjump"/>
              </a:rPr>
              <a:t>Clique ici </a:t>
            </a:r>
          </a:p>
          <a:p>
            <a:pPr algn="ctr"/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  <a:hlinkClick r:id="rId4" action="ppaction://hlinksldjump"/>
              </a:rPr>
              <a:t>pour un indice</a:t>
            </a:r>
            <a:endParaRPr lang="fr-CA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458059" y="3310005"/>
            <a:ext cx="1618203" cy="1260657"/>
            <a:chOff x="-211895" y="3368282"/>
            <a:chExt cx="1618203" cy="1260657"/>
          </a:xfrm>
        </p:grpSpPr>
        <p:pic>
          <p:nvPicPr>
            <p:cNvPr id="40" name="Picture 2" descr="https://images.prismic.io/tdsrcstaff/f838f504-c5a1-4f8d-8c32-2e7d971b2713_19.02-3+EN+pre-reader+PLAY+2+dragon+03.jpg?auto=compress,format?auto=compress,forma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250" b="99500" l="3500" r="94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1895" y="3368282"/>
              <a:ext cx="1260657" cy="1260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1" name="Group 40"/>
            <p:cNvGrpSpPr/>
            <p:nvPr/>
          </p:nvGrpSpPr>
          <p:grpSpPr>
            <a:xfrm>
              <a:off x="-51774" y="3455469"/>
              <a:ext cx="1458082" cy="898510"/>
              <a:chOff x="-778942" y="255538"/>
              <a:chExt cx="2770503" cy="2601356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-778942" y="1592577"/>
                <a:ext cx="1646008" cy="126431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Verdana" panose="020B0604030504040204" pitchFamily="34" charset="0"/>
                    <a:ea typeface="Verdana" panose="020B0604030504040204" pitchFamily="34" charset="0"/>
                  </a:rPr>
                  <a:t>E</a:t>
                </a:r>
                <a:endParaRPr lang="en-CA" sz="2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780620" y="255538"/>
                <a:ext cx="1210941" cy="133660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endPara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p:grpSp>
      </p:grpSp>
      <p:pic>
        <p:nvPicPr>
          <p:cNvPr id="84" name="Picture 2" descr="https://images.prismic.io/tdsrcstaff/f838f504-c5a1-4f8d-8c32-2e7d971b2713_19.02-3+EN+pre-reader+PLAY+2+dragon+03.jpg?auto=compress,format?auto=compress,forma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50" b="99500" l="3500" r="94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0189" y="3310376"/>
            <a:ext cx="1260657" cy="126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 descr="https://images.prismic.io/tdsrcstaff/f838f504-c5a1-4f8d-8c32-2e7d971b2713_19.02-3+EN+pre-reader+PLAY+2+dragon+03.jpg?auto=compress,format?auto=compress,forma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50" b="99500" l="3500" r="94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8666" y="3320926"/>
            <a:ext cx="1260657" cy="126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https://images.prismic.io/tdsrcstaff/f838f504-c5a1-4f8d-8c32-2e7d971b2713_19.02-3+EN+pre-reader+PLAY+2+dragon+03.jpg?auto=compress,format?auto=compress,forma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50" b="99500" l="3500" r="94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695" y="3347449"/>
            <a:ext cx="1260657" cy="126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https://images.prismic.io/tdsrcstaff/f838f504-c5a1-4f8d-8c32-2e7d971b2713_19.02-3+EN+pre-reader+PLAY+2+dragon+03.jpg?auto=compress,format?auto=compress,forma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50" b="99500" l="3500" r="94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624" y="3335091"/>
            <a:ext cx="1260657" cy="126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https://images.prismic.io/tdsrcstaff/f838f504-c5a1-4f8d-8c32-2e7d971b2713_19.02-3+EN+pre-reader+PLAY+2+dragon+03.jpg?auto=compress,format?auto=compress,forma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50" b="99500" l="3500" r="94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73" y="3354110"/>
            <a:ext cx="1260657" cy="126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https://images.prismic.io/tdsrcstaff/f838f504-c5a1-4f8d-8c32-2e7d971b2713_19.02-3+EN+pre-reader+PLAY+2+dragon+03.jpg?auto=compress,format?auto=compress,forma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50" b="99500" l="3500" r="94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951" y="3361914"/>
            <a:ext cx="1260657" cy="126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https://images.prismic.io/tdsrcstaff/f838f504-c5a1-4f8d-8c32-2e7d971b2713_19.02-3+EN+pre-reader+PLAY+2+dragon+03.jpg?auto=compress,format?auto=compress,forma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50" b="99500" l="3500" r="94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930" y="3341752"/>
            <a:ext cx="1260657" cy="126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https://images.prismic.io/tdsrcstaff/f838f504-c5a1-4f8d-8c32-2e7d971b2713_19.02-3+EN+pre-reader+PLAY+2+dragon+03.jpg?auto=compress,format?auto=compress,forma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50" b="99500" l="3500" r="94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648" y="3334719"/>
            <a:ext cx="1260657" cy="126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https://images.prismic.io/tdsrcstaff/f838f504-c5a1-4f8d-8c32-2e7d971b2713_19.02-3+EN+pre-reader+PLAY+2+dragon+03.jpg?auto=compress,format?auto=compress,forma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50" b="99500" l="3500" r="94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173" y="3344051"/>
            <a:ext cx="1260657" cy="126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Rectangle 93"/>
          <p:cNvSpPr/>
          <p:nvPr/>
        </p:nvSpPr>
        <p:spPr>
          <a:xfrm>
            <a:off x="1757898" y="3867216"/>
            <a:ext cx="866274" cy="4366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</a:t>
            </a:r>
            <a:endParaRPr lang="en-CA" sz="2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870172" y="3873320"/>
            <a:ext cx="866274" cy="4366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U</a:t>
            </a:r>
            <a:endParaRPr lang="en-CA" sz="2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7457336" y="3873950"/>
            <a:ext cx="866274" cy="4366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O</a:t>
            </a:r>
            <a:endParaRPr lang="en-CA" sz="2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6347171" y="3886307"/>
            <a:ext cx="866274" cy="4366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E</a:t>
            </a:r>
            <a:endParaRPr lang="en-CA" sz="2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5214466" y="3877112"/>
            <a:ext cx="866274" cy="4366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V</a:t>
            </a:r>
          </a:p>
        </p:txBody>
      </p:sp>
      <p:sp>
        <p:nvSpPr>
          <p:cNvPr id="99" name="Rectangle 98"/>
          <p:cNvSpPr/>
          <p:nvPr/>
        </p:nvSpPr>
        <p:spPr>
          <a:xfrm>
            <a:off x="4067229" y="3894142"/>
            <a:ext cx="866274" cy="4366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  <a:endParaRPr lang="en-CA" sz="2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9729843" y="3867552"/>
            <a:ext cx="866274" cy="4366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R</a:t>
            </a:r>
            <a:endParaRPr lang="en-CA" sz="2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10847783" y="3845491"/>
            <a:ext cx="866274" cy="4366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U</a:t>
            </a:r>
            <a:endParaRPr lang="en-CA" sz="2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8599011" y="3879573"/>
            <a:ext cx="866274" cy="4366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R</a:t>
            </a:r>
            <a:endParaRPr lang="en-CA" sz="2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24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3762" y="2038865"/>
            <a:ext cx="107133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CA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Indice :</a:t>
            </a:r>
          </a:p>
          <a:p>
            <a:pPr algn="ctr">
              <a:lnSpc>
                <a:spcPct val="150000"/>
              </a:lnSpc>
            </a:pP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On y trouve le titre d’un livre et le nom de l’auteur;</a:t>
            </a:r>
            <a:b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souvent, on y voit aussi une image. </a:t>
            </a:r>
          </a:p>
          <a:p>
            <a:pPr algn="ctr">
              <a:lnSpc>
                <a:spcPct val="150000"/>
              </a:lnSpc>
            </a:pP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Elle nous garde au chaud la nuit.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81718" y="5621783"/>
            <a:ext cx="4265516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  <a:hlinkClick r:id="rId2" action="ppaction://hlinksldjump"/>
              </a:rPr>
              <a:t>Clique ici pour retourner à l’énigme n° 1</a:t>
            </a:r>
            <a:endParaRPr lang="fr-CA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59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920" y="683844"/>
            <a:ext cx="10515600" cy="402363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Tu t’écries : « La couverture! »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« Félicitations! », répond la voix dans le haut-parleur. </a:t>
            </a:r>
            <a:b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« Maintenant, entre dans la deuxième pièce. »</a:t>
            </a:r>
          </a:p>
          <a:p>
            <a:pPr marL="0" indent="0">
              <a:buNone/>
            </a:pPr>
            <a:endParaRPr lang="fr-CA" dirty="0"/>
          </a:p>
        </p:txBody>
      </p:sp>
      <p:grpSp>
        <p:nvGrpSpPr>
          <p:cNvPr id="12" name="Group 11"/>
          <p:cNvGrpSpPr/>
          <p:nvPr/>
        </p:nvGrpSpPr>
        <p:grpSpPr>
          <a:xfrm>
            <a:off x="5950212" y="2963342"/>
            <a:ext cx="2684654" cy="3488266"/>
            <a:chOff x="3054663" y="1400490"/>
            <a:chExt cx="3089205" cy="4856778"/>
          </a:xfrm>
        </p:grpSpPr>
        <p:pic>
          <p:nvPicPr>
            <p:cNvPr id="13" name="Picture 12" descr="Blogography × Door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25" t="10241" r="17298" b="9880"/>
            <a:stretch/>
          </p:blipFill>
          <p:spPr>
            <a:xfrm>
              <a:off x="3143175" y="1400490"/>
              <a:ext cx="3000693" cy="4856778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 rot="20967636">
              <a:off x="3054663" y="4202397"/>
              <a:ext cx="1680794" cy="995418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1600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Énigme n° 2</a:t>
              </a:r>
              <a:endParaRPr lang="fr-CA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662799" y="3623670"/>
            <a:ext cx="5054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2</a:t>
            </a:r>
            <a:endParaRPr lang="en-CA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113734" y="4353532"/>
            <a:ext cx="2488985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  <a:hlinkClick r:id="rId4" action="ppaction://hlinksldjump"/>
              </a:rPr>
              <a:t>Clique ici pour ouvrir la porte 2</a:t>
            </a:r>
            <a:endParaRPr lang="fr-CA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47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23569" y="1202943"/>
            <a:ext cx="11966734" cy="4839511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745" y="122002"/>
            <a:ext cx="10515600" cy="1080941"/>
          </a:xfrm>
        </p:spPr>
        <p:txBody>
          <a:bodyPr>
            <a:normAutofit/>
          </a:bodyPr>
          <a:lstStyle/>
          <a:p>
            <a:pPr algn="ctr"/>
            <a:r>
              <a:rPr lang="fr-CA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Énigme n</a:t>
            </a:r>
            <a:r>
              <a:rPr lang="fr-CA" sz="4000" baseline="30000" dirty="0" smtClean="0">
                <a:latin typeface="Verdana" panose="020B0604030504040204" pitchFamily="34" charset="0"/>
                <a:ea typeface="Verdana" panose="020B0604030504040204" pitchFamily="34" charset="0"/>
              </a:rPr>
              <a:t>o</a:t>
            </a:r>
            <a:r>
              <a:rPr lang="fr-CA" sz="4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CA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endParaRPr lang="fr-CA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197351"/>
              </p:ext>
            </p:extLst>
          </p:nvPr>
        </p:nvGraphicFramePr>
        <p:xfrm>
          <a:off x="274534" y="2458748"/>
          <a:ext cx="11684010" cy="645869"/>
        </p:xfrm>
        <a:graphic>
          <a:graphicData uri="http://schemas.openxmlformats.org/drawingml/2006/table">
            <a:tbl>
              <a:tblPr/>
              <a:tblGrid>
                <a:gridCol w="449385">
                  <a:extLst>
                    <a:ext uri="{9D8B030D-6E8A-4147-A177-3AD203B41FA5}">
                      <a16:colId xmlns:a16="http://schemas.microsoft.com/office/drawing/2014/main" val="1173580605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911832851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1629696277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1119383456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2656457833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2994743483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1504245376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1676806556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3542696517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3743665846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3552867841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3494924533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2217980116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545817404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40618510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3199571918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295916147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4068239853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844289092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3618134310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42011327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2681392467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1676341958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135402333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475921702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200279178"/>
                    </a:ext>
                  </a:extLst>
                </a:gridCol>
              </a:tblGrid>
              <a:tr h="645869">
                <a:tc>
                  <a:txBody>
                    <a:bodyPr/>
                    <a:lstStyle/>
                    <a:p>
                      <a:pPr algn="ctr"/>
                      <a:r>
                        <a:rPr lang="en-US" sz="2050" b="1" dirty="0" smtClean="0">
                          <a:effectLst/>
                        </a:rPr>
                        <a:t>1</a:t>
                      </a:r>
                      <a:endParaRPr lang="en-CA" sz="2050" b="1" dirty="0">
                        <a:effectLst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b="1" dirty="0" smtClean="0">
                          <a:effectLst/>
                        </a:rPr>
                        <a:t>2</a:t>
                      </a:r>
                      <a:endParaRPr lang="en-CA" sz="205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b="1" dirty="0" smtClean="0">
                          <a:effectLst/>
                        </a:rPr>
                        <a:t>3</a:t>
                      </a:r>
                      <a:endParaRPr lang="en-CA" sz="205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b="1" dirty="0" smtClean="0">
                          <a:effectLst/>
                        </a:rPr>
                        <a:t>4</a:t>
                      </a:r>
                      <a:endParaRPr lang="en-CA" sz="205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b="1" dirty="0" smtClean="0">
                          <a:effectLst/>
                        </a:rPr>
                        <a:t>5</a:t>
                      </a:r>
                      <a:endParaRPr lang="en-CA" sz="205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b="1" dirty="0" smtClean="0">
                          <a:effectLst/>
                        </a:rPr>
                        <a:t>6</a:t>
                      </a:r>
                      <a:endParaRPr lang="en-CA" sz="205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b="1" dirty="0" smtClean="0">
                          <a:effectLst/>
                        </a:rPr>
                        <a:t>7</a:t>
                      </a:r>
                      <a:endParaRPr lang="en-CA" sz="205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b="1" dirty="0" smtClean="0">
                          <a:effectLst/>
                        </a:rPr>
                        <a:t>8</a:t>
                      </a:r>
                      <a:endParaRPr lang="en-CA" sz="205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b="1" dirty="0" smtClean="0">
                          <a:effectLst/>
                        </a:rPr>
                        <a:t>9</a:t>
                      </a:r>
                      <a:endParaRPr lang="en-CA" sz="205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b="1" dirty="0" smtClean="0">
                          <a:effectLst/>
                        </a:rPr>
                        <a:t>10</a:t>
                      </a:r>
                      <a:endParaRPr lang="en-CA" sz="205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b="1" dirty="0" smtClean="0">
                          <a:effectLst/>
                        </a:rPr>
                        <a:t>11</a:t>
                      </a:r>
                      <a:endParaRPr lang="en-CA" sz="205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b="1" dirty="0" smtClean="0">
                          <a:effectLst/>
                        </a:rPr>
                        <a:t>12</a:t>
                      </a:r>
                      <a:endParaRPr lang="en-CA" sz="205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b="1" dirty="0" smtClean="0">
                          <a:effectLst/>
                        </a:rPr>
                        <a:t>13</a:t>
                      </a:r>
                      <a:endParaRPr lang="en-CA" sz="205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b="1" dirty="0" smtClean="0">
                          <a:effectLst/>
                        </a:rPr>
                        <a:t>14</a:t>
                      </a:r>
                      <a:endParaRPr lang="en-CA" sz="205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b="1" dirty="0" smtClean="0">
                          <a:effectLst/>
                        </a:rPr>
                        <a:t>15</a:t>
                      </a:r>
                      <a:endParaRPr lang="en-CA" sz="205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b="1" dirty="0" smtClean="0">
                          <a:effectLst/>
                        </a:rPr>
                        <a:t>16</a:t>
                      </a:r>
                      <a:endParaRPr lang="en-CA" sz="205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b="1" dirty="0" smtClean="0">
                          <a:effectLst/>
                        </a:rPr>
                        <a:t>17</a:t>
                      </a:r>
                      <a:endParaRPr lang="en-CA" sz="205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b="1" dirty="0" smtClean="0">
                          <a:effectLst/>
                        </a:rPr>
                        <a:t>18</a:t>
                      </a:r>
                      <a:endParaRPr lang="en-CA" sz="205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b="1" dirty="0" smtClean="0">
                          <a:effectLst/>
                        </a:rPr>
                        <a:t>19</a:t>
                      </a:r>
                      <a:endParaRPr lang="en-CA" sz="205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b="1" dirty="0" smtClean="0">
                          <a:effectLst/>
                        </a:rPr>
                        <a:t>20</a:t>
                      </a:r>
                      <a:endParaRPr lang="en-CA" sz="205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b="1" dirty="0" smtClean="0">
                          <a:effectLst/>
                        </a:rPr>
                        <a:t>21</a:t>
                      </a:r>
                      <a:endParaRPr lang="en-CA" sz="205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b="1" dirty="0" smtClean="0">
                          <a:effectLst/>
                        </a:rPr>
                        <a:t>22</a:t>
                      </a:r>
                      <a:endParaRPr lang="en-CA" sz="205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b="1" dirty="0" smtClean="0">
                          <a:effectLst/>
                        </a:rPr>
                        <a:t>23</a:t>
                      </a:r>
                      <a:endParaRPr lang="en-CA" sz="205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b="1" dirty="0" smtClean="0">
                          <a:effectLst/>
                        </a:rPr>
                        <a:t>24</a:t>
                      </a:r>
                      <a:endParaRPr lang="en-CA" sz="205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b="1" dirty="0" smtClean="0">
                          <a:effectLst/>
                        </a:rPr>
                        <a:t>25</a:t>
                      </a:r>
                      <a:endParaRPr lang="en-CA" sz="205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b="1" dirty="0" smtClean="0">
                          <a:effectLst/>
                        </a:rPr>
                        <a:t>26</a:t>
                      </a:r>
                      <a:endParaRPr lang="en-CA" sz="205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342097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10162" y="1374837"/>
            <a:ext cx="11033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Utilise cette légende pour résoudre l’énigme. </a:t>
            </a:r>
            <a:b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Associe chaque nombre avec la lettre qui apparaît en-dessous</a:t>
            </a:r>
            <a:r>
              <a:rPr lang="fr-CA" sz="20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fr-CA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5356" y="4022411"/>
            <a:ext cx="11033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i="1" dirty="0" smtClean="0">
                <a:solidFill>
                  <a:srgbClr val="52239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Que fait un hibou à la bibliothèque?</a:t>
            </a:r>
            <a:endParaRPr lang="fr-CA" sz="3200" b="1" i="1" dirty="0">
              <a:solidFill>
                <a:srgbClr val="52239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282584"/>
              </p:ext>
            </p:extLst>
          </p:nvPr>
        </p:nvGraphicFramePr>
        <p:xfrm>
          <a:off x="274534" y="3103799"/>
          <a:ext cx="11684010" cy="735909"/>
        </p:xfrm>
        <a:graphic>
          <a:graphicData uri="http://schemas.openxmlformats.org/drawingml/2006/table">
            <a:tbl>
              <a:tblPr/>
              <a:tblGrid>
                <a:gridCol w="449385">
                  <a:extLst>
                    <a:ext uri="{9D8B030D-6E8A-4147-A177-3AD203B41FA5}">
                      <a16:colId xmlns:a16="http://schemas.microsoft.com/office/drawing/2014/main" val="1173580605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911832851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1629696277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1119383456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2656457833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2994743483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1504245376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1676806556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3542696517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3743665846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3552867841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3494924533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2217980116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545817404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40618510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3199571918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295916147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4068239853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844289092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3618134310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42011327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2681392467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1676341958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135402333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475921702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200279178"/>
                    </a:ext>
                  </a:extLst>
                </a:gridCol>
              </a:tblGrid>
              <a:tr h="735909">
                <a:tc>
                  <a:txBody>
                    <a:bodyPr/>
                    <a:lstStyle/>
                    <a:p>
                      <a:pPr algn="ctr"/>
                      <a:r>
                        <a:rPr lang="en-US" sz="2050" b="1" dirty="0" smtClean="0">
                          <a:effectLst/>
                        </a:rPr>
                        <a:t>A</a:t>
                      </a:r>
                      <a:endParaRPr lang="en-CA" sz="2050" b="1" dirty="0">
                        <a:effectLst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DFD0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b="1" dirty="0" smtClean="0">
                          <a:effectLst/>
                        </a:rPr>
                        <a:t>B</a:t>
                      </a:r>
                      <a:endParaRPr lang="en-CA" sz="205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b="1" dirty="0" smtClean="0">
                          <a:effectLst/>
                        </a:rPr>
                        <a:t>C</a:t>
                      </a:r>
                      <a:endParaRPr lang="en-CA" sz="205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b="1" dirty="0" smtClean="0">
                          <a:effectLst/>
                        </a:rPr>
                        <a:t>D</a:t>
                      </a:r>
                      <a:endParaRPr lang="en-CA" sz="205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b="1" dirty="0" smtClean="0">
                          <a:effectLst/>
                        </a:rPr>
                        <a:t>E</a:t>
                      </a:r>
                      <a:endParaRPr lang="en-CA" sz="205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b="1" dirty="0" smtClean="0">
                          <a:effectLst/>
                        </a:rPr>
                        <a:t>F</a:t>
                      </a:r>
                      <a:endParaRPr lang="en-CA" sz="205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b="1" dirty="0" smtClean="0">
                          <a:effectLst/>
                        </a:rPr>
                        <a:t>G</a:t>
                      </a:r>
                      <a:endParaRPr lang="en-CA" sz="205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b="1" dirty="0" smtClean="0">
                          <a:effectLst/>
                        </a:rPr>
                        <a:t>H</a:t>
                      </a:r>
                      <a:endParaRPr lang="en-CA" sz="205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b="1" dirty="0" smtClean="0">
                          <a:effectLst/>
                        </a:rPr>
                        <a:t>I</a:t>
                      </a:r>
                      <a:endParaRPr lang="en-CA" sz="205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b="1" dirty="0" smtClean="0">
                          <a:effectLst/>
                        </a:rPr>
                        <a:t>J</a:t>
                      </a:r>
                      <a:endParaRPr lang="en-CA" sz="205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b="1" dirty="0" smtClean="0">
                          <a:effectLst/>
                        </a:rPr>
                        <a:t>K</a:t>
                      </a:r>
                      <a:endParaRPr lang="en-CA" sz="205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b="1" dirty="0" smtClean="0">
                          <a:effectLst/>
                        </a:rPr>
                        <a:t>L</a:t>
                      </a:r>
                      <a:endParaRPr lang="en-CA" sz="205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b="1" dirty="0" smtClean="0">
                          <a:effectLst/>
                        </a:rPr>
                        <a:t>M</a:t>
                      </a:r>
                      <a:endParaRPr lang="en-CA" sz="205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b="1" dirty="0" smtClean="0">
                          <a:effectLst/>
                        </a:rPr>
                        <a:t>N</a:t>
                      </a:r>
                      <a:endParaRPr lang="en-CA" sz="205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b="1" dirty="0" smtClean="0">
                          <a:effectLst/>
                        </a:rPr>
                        <a:t>O</a:t>
                      </a:r>
                      <a:endParaRPr lang="en-CA" sz="205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b="1" dirty="0" smtClean="0">
                          <a:effectLst/>
                        </a:rPr>
                        <a:t>P</a:t>
                      </a:r>
                      <a:endParaRPr lang="en-CA" sz="205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b="1" dirty="0" smtClean="0">
                          <a:effectLst/>
                        </a:rPr>
                        <a:t>Q</a:t>
                      </a:r>
                      <a:endParaRPr lang="en-CA" sz="205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b="1" dirty="0" smtClean="0">
                          <a:effectLst/>
                        </a:rPr>
                        <a:t>R</a:t>
                      </a:r>
                      <a:endParaRPr lang="en-CA" sz="205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b="1" dirty="0" smtClean="0">
                          <a:effectLst/>
                        </a:rPr>
                        <a:t>S</a:t>
                      </a:r>
                      <a:endParaRPr lang="en-CA" sz="205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b="1" dirty="0" smtClean="0">
                          <a:effectLst/>
                        </a:rPr>
                        <a:t>T</a:t>
                      </a:r>
                      <a:endParaRPr lang="en-CA" sz="205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b="1" dirty="0" smtClean="0">
                          <a:effectLst/>
                        </a:rPr>
                        <a:t>U</a:t>
                      </a:r>
                      <a:endParaRPr lang="en-CA" sz="205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b="1" dirty="0" smtClean="0">
                          <a:effectLst/>
                        </a:rPr>
                        <a:t>V</a:t>
                      </a:r>
                      <a:endParaRPr lang="en-CA" sz="205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b="1" dirty="0" smtClean="0">
                          <a:effectLst/>
                        </a:rPr>
                        <a:t>W</a:t>
                      </a:r>
                      <a:endParaRPr lang="en-CA" sz="205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b="1" dirty="0" smtClean="0">
                          <a:effectLst/>
                        </a:rPr>
                        <a:t>X</a:t>
                      </a:r>
                      <a:endParaRPr lang="en-CA" sz="205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b="1" dirty="0" smtClean="0">
                          <a:effectLst/>
                        </a:rPr>
                        <a:t>Y</a:t>
                      </a:r>
                      <a:endParaRPr lang="en-CA" sz="205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b="1" dirty="0" smtClean="0">
                          <a:effectLst/>
                        </a:rPr>
                        <a:t>Z</a:t>
                      </a:r>
                      <a:endParaRPr lang="en-CA" sz="205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3420973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229670"/>
              </p:ext>
            </p:extLst>
          </p:nvPr>
        </p:nvGraphicFramePr>
        <p:xfrm>
          <a:off x="2524872" y="4722835"/>
          <a:ext cx="3251200" cy="603090"/>
        </p:xfrm>
        <a:graphic>
          <a:graphicData uri="http://schemas.openxmlformats.org/drawingml/2006/table">
            <a:tbl>
              <a:tblPr/>
              <a:tblGrid>
                <a:gridCol w="650240">
                  <a:extLst>
                    <a:ext uri="{9D8B030D-6E8A-4147-A177-3AD203B41FA5}">
                      <a16:colId xmlns:a16="http://schemas.microsoft.com/office/drawing/2014/main" val="3605509041"/>
                    </a:ext>
                  </a:extLst>
                </a:gridCol>
                <a:gridCol w="650240">
                  <a:extLst>
                    <a:ext uri="{9D8B030D-6E8A-4147-A177-3AD203B41FA5}">
                      <a16:colId xmlns:a16="http://schemas.microsoft.com/office/drawing/2014/main" val="671674977"/>
                    </a:ext>
                  </a:extLst>
                </a:gridCol>
                <a:gridCol w="650240">
                  <a:extLst>
                    <a:ext uri="{9D8B030D-6E8A-4147-A177-3AD203B41FA5}">
                      <a16:colId xmlns:a16="http://schemas.microsoft.com/office/drawing/2014/main" val="4074149689"/>
                    </a:ext>
                  </a:extLst>
                </a:gridCol>
                <a:gridCol w="650240">
                  <a:extLst>
                    <a:ext uri="{9D8B030D-6E8A-4147-A177-3AD203B41FA5}">
                      <a16:colId xmlns:a16="http://schemas.microsoft.com/office/drawing/2014/main" val="3039286601"/>
                    </a:ext>
                  </a:extLst>
                </a:gridCol>
                <a:gridCol w="650240">
                  <a:extLst>
                    <a:ext uri="{9D8B030D-6E8A-4147-A177-3AD203B41FA5}">
                      <a16:colId xmlns:a16="http://schemas.microsoft.com/office/drawing/2014/main" val="1734800007"/>
                    </a:ext>
                  </a:extLst>
                </a:gridCol>
              </a:tblGrid>
              <a:tr h="60309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8</a:t>
                      </a:r>
                      <a:endParaRPr lang="en-CA" sz="28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9</a:t>
                      </a:r>
                      <a:endParaRPr lang="en-CA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 smtClean="0"/>
                        <a:t>2</a:t>
                      </a:r>
                      <a:endParaRPr lang="en-CA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 smtClean="0"/>
                        <a:t>15</a:t>
                      </a:r>
                      <a:endParaRPr lang="en-CA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21</a:t>
                      </a:r>
                      <a:endParaRPr lang="en-CA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516877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985055"/>
              </p:ext>
            </p:extLst>
          </p:nvPr>
        </p:nvGraphicFramePr>
        <p:xfrm>
          <a:off x="5776072" y="4728056"/>
          <a:ext cx="3556000" cy="604386"/>
        </p:xfrm>
        <a:graphic>
          <a:graphicData uri="http://schemas.openxmlformats.org/drawingml/2006/table">
            <a:tbl>
              <a:tblPr/>
              <a:tblGrid>
                <a:gridCol w="711200">
                  <a:extLst>
                    <a:ext uri="{9D8B030D-6E8A-4147-A177-3AD203B41FA5}">
                      <a16:colId xmlns:a16="http://schemas.microsoft.com/office/drawing/2014/main" val="2170649466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1682800267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242708169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1070235557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178512068"/>
                    </a:ext>
                  </a:extLst>
                </a:gridCol>
              </a:tblGrid>
              <a:tr h="60438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17</a:t>
                      </a:r>
                      <a:endParaRPr lang="en-CA" sz="28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 smtClean="0"/>
                        <a:t>21</a:t>
                      </a:r>
                      <a:endParaRPr lang="en-CA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 smtClean="0"/>
                        <a:t>9</a:t>
                      </a:r>
                      <a:endParaRPr lang="en-CA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 smtClean="0"/>
                        <a:t>14</a:t>
                      </a:r>
                      <a:endParaRPr lang="en-CA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 smtClean="0"/>
                        <a:t>5</a:t>
                      </a:r>
                      <a:endParaRPr lang="en-CA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187011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352725"/>
              </p:ext>
            </p:extLst>
          </p:nvPr>
        </p:nvGraphicFramePr>
        <p:xfrm>
          <a:off x="5776072" y="5319755"/>
          <a:ext cx="3556000" cy="606405"/>
        </p:xfrm>
        <a:graphic>
          <a:graphicData uri="http://schemas.openxmlformats.org/drawingml/2006/table">
            <a:tbl>
              <a:tblPr/>
              <a:tblGrid>
                <a:gridCol w="711200">
                  <a:extLst>
                    <a:ext uri="{9D8B030D-6E8A-4147-A177-3AD203B41FA5}">
                      <a16:colId xmlns:a16="http://schemas.microsoft.com/office/drawing/2014/main" val="2170649466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1682800267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242708169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1070235557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178512068"/>
                    </a:ext>
                  </a:extLst>
                </a:gridCol>
              </a:tblGrid>
              <a:tr h="606405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DFD0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187011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191732" y="6216559"/>
            <a:ext cx="612055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  <a:hlinkClick r:id="rId3" action="ppaction://hlinksldjump"/>
              </a:rPr>
              <a:t>Clique ici quand tu as résolu l’énigme</a:t>
            </a:r>
            <a:endParaRPr lang="fr-CA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938108"/>
              </p:ext>
            </p:extLst>
          </p:nvPr>
        </p:nvGraphicFramePr>
        <p:xfrm>
          <a:off x="2524871" y="5323070"/>
          <a:ext cx="3251201" cy="606405"/>
        </p:xfrm>
        <a:graphic>
          <a:graphicData uri="http://schemas.openxmlformats.org/drawingml/2006/table">
            <a:tbl>
              <a:tblPr/>
              <a:tblGrid>
                <a:gridCol w="649663">
                  <a:extLst>
                    <a:ext uri="{9D8B030D-6E8A-4147-A177-3AD203B41FA5}">
                      <a16:colId xmlns:a16="http://schemas.microsoft.com/office/drawing/2014/main" val="2170649466"/>
                    </a:ext>
                  </a:extLst>
                </a:gridCol>
                <a:gridCol w="645737">
                  <a:extLst>
                    <a:ext uri="{9D8B030D-6E8A-4147-A177-3AD203B41FA5}">
                      <a16:colId xmlns:a16="http://schemas.microsoft.com/office/drawing/2014/main" val="2242708169"/>
                    </a:ext>
                  </a:extLst>
                </a:gridCol>
                <a:gridCol w="656167">
                  <a:extLst>
                    <a:ext uri="{9D8B030D-6E8A-4147-A177-3AD203B41FA5}">
                      <a16:colId xmlns:a16="http://schemas.microsoft.com/office/drawing/2014/main" val="1070235557"/>
                    </a:ext>
                  </a:extLst>
                </a:gridCol>
                <a:gridCol w="651933">
                  <a:extLst>
                    <a:ext uri="{9D8B030D-6E8A-4147-A177-3AD203B41FA5}">
                      <a16:colId xmlns:a16="http://schemas.microsoft.com/office/drawing/2014/main" val="2178512068"/>
                    </a:ext>
                  </a:extLst>
                </a:gridCol>
                <a:gridCol w="647701">
                  <a:extLst>
                    <a:ext uri="{9D8B030D-6E8A-4147-A177-3AD203B41FA5}">
                      <a16:colId xmlns:a16="http://schemas.microsoft.com/office/drawing/2014/main" val="365117553"/>
                    </a:ext>
                  </a:extLst>
                </a:gridCol>
              </a:tblGrid>
              <a:tr h="606405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187011"/>
                  </a:ext>
                </a:extLst>
              </a:tr>
            </a:tbl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288" y="4425627"/>
            <a:ext cx="1096945" cy="175730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85353" y="2106565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Légende :</a:t>
            </a:r>
            <a:endParaRPr lang="fr-CA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55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5519154" y="2973436"/>
            <a:ext cx="2684654" cy="3488266"/>
            <a:chOff x="3054663" y="1400490"/>
            <a:chExt cx="3089205" cy="4856778"/>
          </a:xfrm>
        </p:grpSpPr>
        <p:pic>
          <p:nvPicPr>
            <p:cNvPr id="16" name="Picture 15" descr="Blogography × Door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25" t="10241" r="17298" b="9880"/>
            <a:stretch/>
          </p:blipFill>
          <p:spPr>
            <a:xfrm>
              <a:off x="3143175" y="1400490"/>
              <a:ext cx="3000693" cy="4856778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 rot="20967636">
              <a:off x="3054663" y="4202397"/>
              <a:ext cx="1680794" cy="995418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1600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Énigme n° 3</a:t>
              </a:r>
              <a:endParaRPr lang="fr-CA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249495" y="3637929"/>
            <a:ext cx="5054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3</a:t>
            </a:r>
            <a:endParaRPr lang="en-CA" sz="4400" b="1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852714" y="451774"/>
            <a:ext cx="10976733" cy="4023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Tu t’exclames : « </a:t>
            </a:r>
            <a:r>
              <a:rPr lang="fr-CA" sz="2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Hibouquine</a:t>
            </a: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! » 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« Bravo! », te répond la voix. 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« Tu peux maintenant franchir la troisième et dernière porte. »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CA" dirty="0"/>
          </a:p>
        </p:txBody>
      </p:sp>
      <p:sp>
        <p:nvSpPr>
          <p:cNvPr id="7" name="TextBox 6"/>
          <p:cNvSpPr txBox="1"/>
          <p:nvPr/>
        </p:nvSpPr>
        <p:spPr>
          <a:xfrm>
            <a:off x="2780380" y="4363626"/>
            <a:ext cx="2488985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  <a:hlinkClick r:id="rId4" action="ppaction://hlinksldjump"/>
              </a:rPr>
              <a:t>Clique ici pour ouvrir la porte 3</a:t>
            </a:r>
            <a:endParaRPr lang="fr-CA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5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438" y="80359"/>
            <a:ext cx="10515600" cy="1325563"/>
          </a:xfrm>
        </p:spPr>
        <p:txBody>
          <a:bodyPr/>
          <a:lstStyle/>
          <a:p>
            <a:pPr algn="ctr"/>
            <a:r>
              <a:rPr lang="fr-CA" dirty="0" smtClean="0">
                <a:latin typeface="Verdana" panose="020B0604030504040204" pitchFamily="34" charset="0"/>
                <a:ea typeface="Verdana" panose="020B0604030504040204" pitchFamily="34" charset="0"/>
              </a:rPr>
              <a:t>Énigme n° 3</a:t>
            </a:r>
            <a:endParaRPr lang="fr-CA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640924"/>
              </p:ext>
            </p:extLst>
          </p:nvPr>
        </p:nvGraphicFramePr>
        <p:xfrm>
          <a:off x="525531" y="3096713"/>
          <a:ext cx="5512394" cy="851240"/>
        </p:xfrm>
        <a:graphic>
          <a:graphicData uri="http://schemas.openxmlformats.org/drawingml/2006/table">
            <a:tbl>
              <a:tblPr/>
              <a:tblGrid>
                <a:gridCol w="458886">
                  <a:extLst>
                    <a:ext uri="{9D8B030D-6E8A-4147-A177-3AD203B41FA5}">
                      <a16:colId xmlns:a16="http://schemas.microsoft.com/office/drawing/2014/main" val="1173580605"/>
                    </a:ext>
                  </a:extLst>
                </a:gridCol>
                <a:gridCol w="458886">
                  <a:extLst>
                    <a:ext uri="{9D8B030D-6E8A-4147-A177-3AD203B41FA5}">
                      <a16:colId xmlns:a16="http://schemas.microsoft.com/office/drawing/2014/main" val="911832851"/>
                    </a:ext>
                  </a:extLst>
                </a:gridCol>
                <a:gridCol w="459217">
                  <a:extLst>
                    <a:ext uri="{9D8B030D-6E8A-4147-A177-3AD203B41FA5}">
                      <a16:colId xmlns:a16="http://schemas.microsoft.com/office/drawing/2014/main" val="1629696277"/>
                    </a:ext>
                  </a:extLst>
                </a:gridCol>
                <a:gridCol w="458886">
                  <a:extLst>
                    <a:ext uri="{9D8B030D-6E8A-4147-A177-3AD203B41FA5}">
                      <a16:colId xmlns:a16="http://schemas.microsoft.com/office/drawing/2014/main" val="2656457833"/>
                    </a:ext>
                  </a:extLst>
                </a:gridCol>
                <a:gridCol w="458886">
                  <a:extLst>
                    <a:ext uri="{9D8B030D-6E8A-4147-A177-3AD203B41FA5}">
                      <a16:colId xmlns:a16="http://schemas.microsoft.com/office/drawing/2014/main" val="1676806556"/>
                    </a:ext>
                  </a:extLst>
                </a:gridCol>
                <a:gridCol w="458886">
                  <a:extLst>
                    <a:ext uri="{9D8B030D-6E8A-4147-A177-3AD203B41FA5}">
                      <a16:colId xmlns:a16="http://schemas.microsoft.com/office/drawing/2014/main" val="3542696517"/>
                    </a:ext>
                  </a:extLst>
                </a:gridCol>
                <a:gridCol w="467667">
                  <a:extLst>
                    <a:ext uri="{9D8B030D-6E8A-4147-A177-3AD203B41FA5}">
                      <a16:colId xmlns:a16="http://schemas.microsoft.com/office/drawing/2014/main" val="349492453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199571918"/>
                    </a:ext>
                  </a:extLst>
                </a:gridCol>
                <a:gridCol w="462280">
                  <a:extLst>
                    <a:ext uri="{9D8B030D-6E8A-4147-A177-3AD203B41FA5}">
                      <a16:colId xmlns:a16="http://schemas.microsoft.com/office/drawing/2014/main" val="4068239853"/>
                    </a:ext>
                  </a:extLst>
                </a:gridCol>
                <a:gridCol w="462280">
                  <a:extLst>
                    <a:ext uri="{9D8B030D-6E8A-4147-A177-3AD203B41FA5}">
                      <a16:colId xmlns:a16="http://schemas.microsoft.com/office/drawing/2014/main" val="3618134310"/>
                    </a:ext>
                  </a:extLst>
                </a:gridCol>
                <a:gridCol w="452120">
                  <a:extLst>
                    <a:ext uri="{9D8B030D-6E8A-4147-A177-3AD203B41FA5}">
                      <a16:colId xmlns:a16="http://schemas.microsoft.com/office/drawing/2014/main" val="4201132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75921702"/>
                    </a:ext>
                  </a:extLst>
                </a:gridCol>
              </a:tblGrid>
              <a:tr h="851240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</a:t>
                      </a:r>
                      <a:endParaRPr lang="en-CA" sz="22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DFD0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</a:t>
                      </a:r>
                      <a:endParaRPr lang="en-CA" sz="22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</a:t>
                      </a:r>
                      <a:endParaRPr lang="en-CA" sz="22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</a:t>
                      </a:r>
                      <a:endParaRPr lang="en-CA" sz="22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</a:t>
                      </a:r>
                      <a:endParaRPr lang="en-CA" sz="22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</a:t>
                      </a:r>
                      <a:endParaRPr lang="en-CA" sz="22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</a:t>
                      </a:r>
                      <a:endParaRPr lang="en-CA" sz="22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</a:t>
                      </a:r>
                      <a:endParaRPr lang="en-CA" sz="22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</a:t>
                      </a:r>
                      <a:endParaRPr lang="en-CA" sz="22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</a:t>
                      </a:r>
                      <a:endParaRPr lang="en-CA" sz="22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</a:t>
                      </a:r>
                      <a:endParaRPr lang="en-CA" sz="22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</a:t>
                      </a:r>
                      <a:endParaRPr lang="en-CA" sz="22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342097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442017"/>
              </p:ext>
            </p:extLst>
          </p:nvPr>
        </p:nvGraphicFramePr>
        <p:xfrm>
          <a:off x="507315" y="2265501"/>
          <a:ext cx="5529644" cy="837553"/>
        </p:xfrm>
        <a:graphic>
          <a:graphicData uri="http://schemas.openxmlformats.org/drawingml/2006/table">
            <a:tbl>
              <a:tblPr/>
              <a:tblGrid>
                <a:gridCol w="471805">
                  <a:extLst>
                    <a:ext uri="{9D8B030D-6E8A-4147-A177-3AD203B41FA5}">
                      <a16:colId xmlns:a16="http://schemas.microsoft.com/office/drawing/2014/main" val="1173580605"/>
                    </a:ext>
                  </a:extLst>
                </a:gridCol>
                <a:gridCol w="458886">
                  <a:extLst>
                    <a:ext uri="{9D8B030D-6E8A-4147-A177-3AD203B41FA5}">
                      <a16:colId xmlns:a16="http://schemas.microsoft.com/office/drawing/2014/main" val="911832851"/>
                    </a:ext>
                  </a:extLst>
                </a:gridCol>
                <a:gridCol w="458886">
                  <a:extLst>
                    <a:ext uri="{9D8B030D-6E8A-4147-A177-3AD203B41FA5}">
                      <a16:colId xmlns:a16="http://schemas.microsoft.com/office/drawing/2014/main" val="1629696277"/>
                    </a:ext>
                  </a:extLst>
                </a:gridCol>
                <a:gridCol w="458886">
                  <a:extLst>
                    <a:ext uri="{9D8B030D-6E8A-4147-A177-3AD203B41FA5}">
                      <a16:colId xmlns:a16="http://schemas.microsoft.com/office/drawing/2014/main" val="2656457833"/>
                    </a:ext>
                  </a:extLst>
                </a:gridCol>
                <a:gridCol w="458886">
                  <a:extLst>
                    <a:ext uri="{9D8B030D-6E8A-4147-A177-3AD203B41FA5}">
                      <a16:colId xmlns:a16="http://schemas.microsoft.com/office/drawing/2014/main" val="1676806556"/>
                    </a:ext>
                  </a:extLst>
                </a:gridCol>
                <a:gridCol w="458886">
                  <a:extLst>
                    <a:ext uri="{9D8B030D-6E8A-4147-A177-3AD203B41FA5}">
                      <a16:colId xmlns:a16="http://schemas.microsoft.com/office/drawing/2014/main" val="3542696517"/>
                    </a:ext>
                  </a:extLst>
                </a:gridCol>
                <a:gridCol w="468979">
                  <a:extLst>
                    <a:ext uri="{9D8B030D-6E8A-4147-A177-3AD203B41FA5}">
                      <a16:colId xmlns:a16="http://schemas.microsoft.com/office/drawing/2014/main" val="3494924533"/>
                    </a:ext>
                  </a:extLst>
                </a:gridCol>
                <a:gridCol w="458886">
                  <a:extLst>
                    <a:ext uri="{9D8B030D-6E8A-4147-A177-3AD203B41FA5}">
                      <a16:colId xmlns:a16="http://schemas.microsoft.com/office/drawing/2014/main" val="3199571918"/>
                    </a:ext>
                  </a:extLst>
                </a:gridCol>
                <a:gridCol w="458886">
                  <a:extLst>
                    <a:ext uri="{9D8B030D-6E8A-4147-A177-3AD203B41FA5}">
                      <a16:colId xmlns:a16="http://schemas.microsoft.com/office/drawing/2014/main" val="4068239853"/>
                    </a:ext>
                  </a:extLst>
                </a:gridCol>
                <a:gridCol w="458886">
                  <a:extLst>
                    <a:ext uri="{9D8B030D-6E8A-4147-A177-3AD203B41FA5}">
                      <a16:colId xmlns:a16="http://schemas.microsoft.com/office/drawing/2014/main" val="3618134310"/>
                    </a:ext>
                  </a:extLst>
                </a:gridCol>
                <a:gridCol w="458886">
                  <a:extLst>
                    <a:ext uri="{9D8B030D-6E8A-4147-A177-3AD203B41FA5}">
                      <a16:colId xmlns:a16="http://schemas.microsoft.com/office/drawing/2014/main" val="42011327"/>
                    </a:ext>
                  </a:extLst>
                </a:gridCol>
                <a:gridCol w="458886">
                  <a:extLst>
                    <a:ext uri="{9D8B030D-6E8A-4147-A177-3AD203B41FA5}">
                      <a16:colId xmlns:a16="http://schemas.microsoft.com/office/drawing/2014/main" val="475921702"/>
                    </a:ext>
                  </a:extLst>
                </a:gridCol>
              </a:tblGrid>
              <a:tr h="837553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Z</a:t>
                      </a:r>
                      <a:endParaRPr lang="en-CA" sz="22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Y</a:t>
                      </a:r>
                      <a:endParaRPr lang="en-CA" sz="22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X</a:t>
                      </a:r>
                      <a:endParaRPr lang="en-CA" sz="22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</a:t>
                      </a:r>
                      <a:endParaRPr lang="en-CA" sz="22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Q</a:t>
                      </a:r>
                      <a:endParaRPr lang="en-CA" sz="22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</a:t>
                      </a:r>
                      <a:endParaRPr lang="en-CA" sz="22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</a:t>
                      </a:r>
                      <a:endParaRPr lang="en-CA" sz="22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</a:t>
                      </a:r>
                      <a:endParaRPr lang="en-CA" sz="22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</a:t>
                      </a:r>
                      <a:endParaRPr lang="en-CA" sz="22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G</a:t>
                      </a:r>
                      <a:endParaRPr lang="en-CA" sz="22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</a:t>
                      </a:r>
                      <a:endParaRPr lang="en-CA" sz="22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</a:t>
                      </a:r>
                      <a:endParaRPr lang="en-CA" sz="22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3420973"/>
                  </a:ext>
                </a:extLst>
              </a:tr>
            </a:tbl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766438" y="1190080"/>
            <a:ext cx="11033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dirty="0">
                <a:latin typeface="Verdana" panose="020B0604030504040204" pitchFamily="34" charset="0"/>
                <a:ea typeface="Verdana" panose="020B0604030504040204" pitchFamily="34" charset="0"/>
              </a:rPr>
              <a:t>Utilise cette légende pour résoudre l’énigme. </a:t>
            </a:r>
            <a:br>
              <a:rPr lang="fr-CA" sz="2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CA" sz="2000" dirty="0">
                <a:latin typeface="Verdana" panose="020B0604030504040204" pitchFamily="34" charset="0"/>
                <a:ea typeface="Verdana" panose="020B0604030504040204" pitchFamily="34" charset="0"/>
              </a:rPr>
              <a:t>Associe chaque </a:t>
            </a: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lettre du haut </a:t>
            </a:r>
            <a:r>
              <a:rPr lang="fr-CA" sz="2000" dirty="0">
                <a:latin typeface="Verdana" panose="020B0604030504040204" pitchFamily="34" charset="0"/>
                <a:ea typeface="Verdana" panose="020B0604030504040204" pitchFamily="34" charset="0"/>
              </a:rPr>
              <a:t>avec la lettre qui apparaît </a:t>
            </a: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en-dessous</a:t>
            </a:r>
            <a:r>
              <a:rPr lang="fr-CA" sz="20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fr-CA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17597" y="2259118"/>
            <a:ext cx="58743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800" b="1" i="1" dirty="0" smtClean="0">
                <a:solidFill>
                  <a:srgbClr val="52239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Que lisent les kangourous?</a:t>
            </a:r>
          </a:p>
          <a:p>
            <a:pPr algn="ctr"/>
            <a:r>
              <a:rPr lang="fr-CA" sz="2800" b="1" i="1" dirty="0" smtClean="0">
                <a:solidFill>
                  <a:srgbClr val="52239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Des…</a:t>
            </a:r>
            <a:endParaRPr lang="fr-CA" sz="2800" b="1" i="1" dirty="0">
              <a:solidFill>
                <a:srgbClr val="52239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137113"/>
              </p:ext>
            </p:extLst>
          </p:nvPr>
        </p:nvGraphicFramePr>
        <p:xfrm>
          <a:off x="507315" y="4600557"/>
          <a:ext cx="4267200" cy="483194"/>
        </p:xfrm>
        <a:graphic>
          <a:graphicData uri="http://schemas.openxmlformats.org/drawingml/2006/table">
            <a:tbl>
              <a:tblPr/>
              <a:tblGrid>
                <a:gridCol w="711200">
                  <a:extLst>
                    <a:ext uri="{9D8B030D-6E8A-4147-A177-3AD203B41FA5}">
                      <a16:colId xmlns:a16="http://schemas.microsoft.com/office/drawing/2014/main" val="2170649466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1682800267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242708169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1070235557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178512068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365117553"/>
                    </a:ext>
                  </a:extLst>
                </a:gridCol>
              </a:tblGrid>
              <a:tr h="483194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</a:t>
                      </a:r>
                      <a:endParaRPr lang="en-CA" sz="22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</a:t>
                      </a:r>
                      <a:endParaRPr lang="en-CA" sz="22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G</a:t>
                      </a:r>
                      <a:endParaRPr lang="en-CA" sz="22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</a:t>
                      </a:r>
                      <a:endParaRPr lang="en-CA" sz="22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</a:t>
                      </a:r>
                      <a:endParaRPr lang="en-CA" sz="22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</a:t>
                      </a:r>
                      <a:endParaRPr lang="en-CA" sz="22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187011"/>
                  </a:ext>
                </a:extLst>
              </a:tr>
            </a:tbl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6377989"/>
              </p:ext>
            </p:extLst>
          </p:nvPr>
        </p:nvGraphicFramePr>
        <p:xfrm>
          <a:off x="500817" y="5084701"/>
          <a:ext cx="4267200" cy="518160"/>
        </p:xfrm>
        <a:graphic>
          <a:graphicData uri="http://schemas.openxmlformats.org/drawingml/2006/table">
            <a:tbl>
              <a:tblPr/>
              <a:tblGrid>
                <a:gridCol w="711200">
                  <a:extLst>
                    <a:ext uri="{9D8B030D-6E8A-4147-A177-3AD203B41FA5}">
                      <a16:colId xmlns:a16="http://schemas.microsoft.com/office/drawing/2014/main" val="2170649466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1682800267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242708169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1070235557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178512068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365117553"/>
                    </a:ext>
                  </a:extLst>
                </a:gridCol>
              </a:tblGrid>
              <a:tr h="483194"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DFD0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187011"/>
                  </a:ext>
                </a:extLst>
              </a:tr>
            </a:tbl>
          </a:graphicData>
        </a:graphic>
      </p:graphicFrame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196383"/>
              </p:ext>
            </p:extLst>
          </p:nvPr>
        </p:nvGraphicFramePr>
        <p:xfrm>
          <a:off x="6989945" y="5082819"/>
          <a:ext cx="3615260" cy="519092"/>
        </p:xfrm>
        <a:graphic>
          <a:graphicData uri="http://schemas.openxmlformats.org/drawingml/2006/table">
            <a:tbl>
              <a:tblPr/>
              <a:tblGrid>
                <a:gridCol w="723052">
                  <a:extLst>
                    <a:ext uri="{9D8B030D-6E8A-4147-A177-3AD203B41FA5}">
                      <a16:colId xmlns:a16="http://schemas.microsoft.com/office/drawing/2014/main" val="2170649466"/>
                    </a:ext>
                  </a:extLst>
                </a:gridCol>
                <a:gridCol w="723052">
                  <a:extLst>
                    <a:ext uri="{9D8B030D-6E8A-4147-A177-3AD203B41FA5}">
                      <a16:colId xmlns:a16="http://schemas.microsoft.com/office/drawing/2014/main" val="1682800267"/>
                    </a:ext>
                  </a:extLst>
                </a:gridCol>
                <a:gridCol w="723052">
                  <a:extLst>
                    <a:ext uri="{9D8B030D-6E8A-4147-A177-3AD203B41FA5}">
                      <a16:colId xmlns:a16="http://schemas.microsoft.com/office/drawing/2014/main" val="2242708169"/>
                    </a:ext>
                  </a:extLst>
                </a:gridCol>
                <a:gridCol w="723052">
                  <a:extLst>
                    <a:ext uri="{9D8B030D-6E8A-4147-A177-3AD203B41FA5}">
                      <a16:colId xmlns:a16="http://schemas.microsoft.com/office/drawing/2014/main" val="1070235557"/>
                    </a:ext>
                  </a:extLst>
                </a:gridCol>
                <a:gridCol w="723052">
                  <a:extLst>
                    <a:ext uri="{9D8B030D-6E8A-4147-A177-3AD203B41FA5}">
                      <a16:colId xmlns:a16="http://schemas.microsoft.com/office/drawing/2014/main" val="2178512068"/>
                    </a:ext>
                  </a:extLst>
                </a:gridCol>
              </a:tblGrid>
              <a:tr h="519092">
                <a:tc>
                  <a:txBody>
                    <a:bodyPr/>
                    <a:lstStyle/>
                    <a:p>
                      <a:endParaRPr lang="en-CA" sz="28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DFD0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187011"/>
                  </a:ext>
                </a:extLst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305066"/>
              </p:ext>
            </p:extLst>
          </p:nvPr>
        </p:nvGraphicFramePr>
        <p:xfrm>
          <a:off x="6989945" y="4600557"/>
          <a:ext cx="3615260" cy="483194"/>
        </p:xfrm>
        <a:graphic>
          <a:graphicData uri="http://schemas.openxmlformats.org/drawingml/2006/table">
            <a:tbl>
              <a:tblPr/>
              <a:tblGrid>
                <a:gridCol w="726575">
                  <a:extLst>
                    <a:ext uri="{9D8B030D-6E8A-4147-A177-3AD203B41FA5}">
                      <a16:colId xmlns:a16="http://schemas.microsoft.com/office/drawing/2014/main" val="2170649466"/>
                    </a:ext>
                  </a:extLst>
                </a:gridCol>
                <a:gridCol w="719529">
                  <a:extLst>
                    <a:ext uri="{9D8B030D-6E8A-4147-A177-3AD203B41FA5}">
                      <a16:colId xmlns:a16="http://schemas.microsoft.com/office/drawing/2014/main" val="1682800267"/>
                    </a:ext>
                  </a:extLst>
                </a:gridCol>
                <a:gridCol w="723052">
                  <a:extLst>
                    <a:ext uri="{9D8B030D-6E8A-4147-A177-3AD203B41FA5}">
                      <a16:colId xmlns:a16="http://schemas.microsoft.com/office/drawing/2014/main" val="2242708169"/>
                    </a:ext>
                  </a:extLst>
                </a:gridCol>
                <a:gridCol w="723052">
                  <a:extLst>
                    <a:ext uri="{9D8B030D-6E8A-4147-A177-3AD203B41FA5}">
                      <a16:colId xmlns:a16="http://schemas.microsoft.com/office/drawing/2014/main" val="1070235557"/>
                    </a:ext>
                  </a:extLst>
                </a:gridCol>
                <a:gridCol w="723052">
                  <a:extLst>
                    <a:ext uri="{9D8B030D-6E8A-4147-A177-3AD203B41FA5}">
                      <a16:colId xmlns:a16="http://schemas.microsoft.com/office/drawing/2014/main" val="2178512068"/>
                    </a:ext>
                  </a:extLst>
                </a:gridCol>
              </a:tblGrid>
              <a:tr h="483194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</a:t>
                      </a:r>
                      <a:endParaRPr lang="en-CA" sz="22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Z</a:t>
                      </a:r>
                      <a:endParaRPr lang="en-CA" sz="22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X</a:t>
                      </a:r>
                      <a:endParaRPr lang="en-CA" sz="22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Q</a:t>
                      </a:r>
                      <a:endParaRPr lang="en-CA" sz="22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</a:t>
                      </a:r>
                      <a:endParaRPr lang="en-CA" sz="22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187011"/>
                  </a:ext>
                </a:extLst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531856"/>
              </p:ext>
            </p:extLst>
          </p:nvPr>
        </p:nvGraphicFramePr>
        <p:xfrm>
          <a:off x="5167513" y="5083285"/>
          <a:ext cx="1422936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1468">
                  <a:extLst>
                    <a:ext uri="{9D8B030D-6E8A-4147-A177-3AD203B41FA5}">
                      <a16:colId xmlns:a16="http://schemas.microsoft.com/office/drawing/2014/main" val="85014177"/>
                    </a:ext>
                  </a:extLst>
                </a:gridCol>
                <a:gridCol w="711468">
                  <a:extLst>
                    <a:ext uri="{9D8B030D-6E8A-4147-A177-3AD203B41FA5}">
                      <a16:colId xmlns:a16="http://schemas.microsoft.com/office/drawing/2014/main" val="3670423354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>
                    <a:solidFill>
                      <a:srgbClr val="DFD0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>
                    <a:solidFill>
                      <a:srgbClr val="DFD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6494206"/>
                  </a:ext>
                </a:extLst>
              </a:tr>
            </a:tbl>
          </a:graphicData>
        </a:graphic>
      </p:graphicFrame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833797"/>
              </p:ext>
            </p:extLst>
          </p:nvPr>
        </p:nvGraphicFramePr>
        <p:xfrm>
          <a:off x="5167513" y="4577104"/>
          <a:ext cx="1422936" cy="5099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1468">
                  <a:extLst>
                    <a:ext uri="{9D8B030D-6E8A-4147-A177-3AD203B41FA5}">
                      <a16:colId xmlns:a16="http://schemas.microsoft.com/office/drawing/2014/main" val="85014177"/>
                    </a:ext>
                  </a:extLst>
                </a:gridCol>
                <a:gridCol w="711468">
                  <a:extLst>
                    <a:ext uri="{9D8B030D-6E8A-4147-A177-3AD203B41FA5}">
                      <a16:colId xmlns:a16="http://schemas.microsoft.com/office/drawing/2014/main" val="3670423354"/>
                    </a:ext>
                  </a:extLst>
                </a:gridCol>
              </a:tblGrid>
              <a:tr h="509907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</a:t>
                      </a:r>
                      <a:endParaRPr lang="en-CA" sz="22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</a:t>
                      </a:r>
                      <a:endParaRPr lang="en-CA" sz="22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rgbClr val="CDF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6494206"/>
                  </a:ext>
                </a:extLst>
              </a:tr>
            </a:tbl>
          </a:graphicData>
        </a:graphic>
      </p:graphicFrame>
      <p:sp>
        <p:nvSpPr>
          <p:cNvPr id="75" name="TextBox 74"/>
          <p:cNvSpPr txBox="1"/>
          <p:nvPr/>
        </p:nvSpPr>
        <p:spPr>
          <a:xfrm>
            <a:off x="2971754" y="5940207"/>
            <a:ext cx="6622674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  <a:hlinkClick r:id="rId2" action="ppaction://hlinksldjump"/>
              </a:rPr>
              <a:t>Clique ici quand tu as résolu l’énigme</a:t>
            </a:r>
            <a:endParaRPr lang="fr-CA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107" y="3366417"/>
            <a:ext cx="2723210" cy="154669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26677" y="1917881"/>
            <a:ext cx="134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>
                <a:latin typeface="Verdana" panose="020B0604030504040204" pitchFamily="34" charset="0"/>
                <a:ea typeface="Verdana" panose="020B0604030504040204" pitchFamily="34" charset="0"/>
              </a:rPr>
              <a:t>Légende :</a:t>
            </a:r>
            <a:endParaRPr lang="fr-CA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98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Old Key Clipart - Clipart Sugg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6437">
            <a:off x="1893064" y="4695245"/>
            <a:ext cx="2079625" cy="132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9067994">
            <a:off x="2044341" y="4691190"/>
            <a:ext cx="1562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Clink!</a:t>
            </a:r>
            <a:endParaRPr lang="en-CA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3247790" y="4245145"/>
            <a:ext cx="152400" cy="2154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4492055" y="3260361"/>
            <a:ext cx="2684654" cy="3488266"/>
            <a:chOff x="3054663" y="1400490"/>
            <a:chExt cx="3089205" cy="4856778"/>
          </a:xfrm>
        </p:grpSpPr>
        <p:pic>
          <p:nvPicPr>
            <p:cNvPr id="5" name="Picture 4" descr="Blogography × Door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25" t="10241" r="17298" b="9880"/>
            <a:stretch/>
          </p:blipFill>
          <p:spPr>
            <a:xfrm>
              <a:off x="3143175" y="1400490"/>
              <a:ext cx="3000693" cy="485677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 rot="20967636">
              <a:off x="3054663" y="4202397"/>
              <a:ext cx="1680794" cy="995418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EXIT!</a:t>
              </a:r>
              <a:endParaRPr lang="en-CA" sz="2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Content Placeholder 2"/>
          <p:cNvSpPr txBox="1">
            <a:spLocks/>
          </p:cNvSpPr>
          <p:nvPr/>
        </p:nvSpPr>
        <p:spPr>
          <a:xfrm>
            <a:off x="794024" y="428049"/>
            <a:ext cx="10515600" cy="31117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 as trouvé la dernière réponse : « Des livres de poche! »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fr-CA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Clink! </a:t>
            </a:r>
            <a:r>
              <a:rPr lang="fr-CA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 clé tombe du plafond. Tu la ramasses, tu la mets dans le verrou </a:t>
            </a:r>
            <a:b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 tu tournes : la porte s’ouvre. Enfin, te voilà dehors! La pluie a cessé.  </a:t>
            </a:r>
          </a:p>
          <a:p>
            <a:pPr marL="0" indent="0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 Ouf! C’était… euh, comment dire… spécial! », dis-tu, et tu files vers la maison.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164838" y="4279817"/>
            <a:ext cx="0" cy="1260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142566" y="5464684"/>
            <a:ext cx="152400" cy="2154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286402" y="4525913"/>
            <a:ext cx="161176" cy="56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350527" y="5509376"/>
            <a:ext cx="0" cy="1260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070882" y="5393583"/>
            <a:ext cx="161176" cy="56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20902878">
            <a:off x="4285194" y="5276288"/>
            <a:ext cx="1734440" cy="707886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  <a:hlinkClick r:id="rId5" action="ppaction://hlinksldjump"/>
              </a:rPr>
              <a:t>Clique ici pour sortir</a:t>
            </a:r>
            <a:endParaRPr lang="fr-CA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87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976" y="99304"/>
            <a:ext cx="1761612" cy="154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57484" y="2750634"/>
            <a:ext cx="7828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Verdana" panose="020B0604030504040204" pitchFamily="34" charset="0"/>
                <a:ea typeface="Verdana" panose="020B0604030504040204" pitchFamily="34" charset="0"/>
              </a:rPr>
              <a:t>F</a:t>
            </a:r>
            <a:r>
              <a:rPr lang="en-US" sz="7200" dirty="0" smtClean="0">
                <a:latin typeface="Verdana" panose="020B0604030504040204" pitchFamily="34" charset="0"/>
                <a:ea typeface="Verdana" panose="020B0604030504040204" pitchFamily="34" charset="0"/>
              </a:rPr>
              <a:t>in</a:t>
            </a:r>
            <a:endParaRPr lang="en-CA" sz="7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1902" y="1573889"/>
            <a:ext cx="5145227" cy="461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34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110" y="1037968"/>
            <a:ext cx="10652530" cy="236014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C’est un soir d’été. Tu retournes à la maison après ton entraînement de soccer.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CA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Tout à coup, le ciel se couvre, et la pluie commence à tomber. Tu cours te réfugier à l’entrée d’un édifice. Tu as tout juste le temps d’apercevoir une enseigne un peu inquiétante, avec le mot </a:t>
            </a:r>
            <a:r>
              <a:rPr lang="fr-CA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Bibliothèque</a:t>
            </a:r>
            <a:r>
              <a:rPr lang="fr-CA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écrit dessus. </a:t>
            </a:r>
            <a:endParaRPr lang="fr-CA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27110" y="3578632"/>
            <a:ext cx="7810476" cy="2488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 C’est bizarre », penses-tu. « Je ne savais pas qu’il y avait une bibliothèque ici… 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fr-CA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 tournes la poignée de la porte : c’est débarré. </a:t>
            </a:r>
            <a:b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 entres, et… </a:t>
            </a:r>
            <a:r>
              <a:rPr lang="fr-CA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Clic</a:t>
            </a:r>
            <a:r>
              <a:rPr lang="fr-CA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porte se </a:t>
            </a:r>
            <a:r>
              <a:rPr lang="fr-CA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verrouille derrière toi.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fr-CA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fr-CA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367" y="3578632"/>
            <a:ext cx="2751131" cy="3221584"/>
          </a:xfrm>
          <a:prstGeom prst="rect">
            <a:avLst/>
          </a:prstGeom>
        </p:spPr>
      </p:pic>
      <p:pic>
        <p:nvPicPr>
          <p:cNvPr id="2" name="Picture 1" descr="Vector drawing of weather forecast color symbol for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615" y="1517966"/>
            <a:ext cx="3760283" cy="376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6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780330" y="1208167"/>
            <a:ext cx="10515600" cy="22225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Font typeface="Arial" panose="020B0604020202020204" pitchFamily="34" charset="0"/>
              <a:buNone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70000"/>
              </a:lnSpc>
              <a:buFont typeface="Arial" panose="020B0604020202020204" pitchFamily="34" charset="0"/>
              <a:buNone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 descr="&lt;strong&gt;Stairs&lt;/strong&gt; Brick Png Clipart by clipartcotttage on DeviantAr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718204"/>
            <a:ext cx="3788929" cy="20359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1476" y="1397334"/>
            <a:ext cx="695818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À l’intérieur, tout est sombre.</a:t>
            </a:r>
            <a:b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bibliothèque a l’air abandonnée.</a:t>
            </a:r>
          </a:p>
          <a:p>
            <a:pPr>
              <a:lnSpc>
                <a:spcPct val="150000"/>
              </a:lnSpc>
            </a:pPr>
            <a:endParaRPr lang="fr-CA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 avances nerveusement, et tu découvres </a:t>
            </a:r>
            <a:b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escalier. </a:t>
            </a:r>
          </a:p>
          <a:p>
            <a:endParaRPr lang="fr-CA" dirty="0"/>
          </a:p>
        </p:txBody>
      </p:sp>
      <p:sp>
        <p:nvSpPr>
          <p:cNvPr id="7" name="TextBox 6"/>
          <p:cNvSpPr txBox="1"/>
          <p:nvPr/>
        </p:nvSpPr>
        <p:spPr>
          <a:xfrm>
            <a:off x="681476" y="4074990"/>
            <a:ext cx="106144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Tu descends les marches. En bas, il y a un long corridor. Sur la première porte </a:t>
            </a:r>
            <a:b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à gauche, c’est écrit « Silence ». Tu prends ton courage à deux mains et tu saisis la poignée. Tu la tournes lentement, en faisant le moins de bruit possible…</a:t>
            </a:r>
            <a:endParaRPr lang="fr-CA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19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57665" y="1441938"/>
            <a:ext cx="6493412" cy="29776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porte s’ouvre, et la surprise te cloue sur place. </a:t>
            </a:r>
            <a:r>
              <a:rPr lang="fr-CA" sz="2000" dirty="0" smtClean="0">
                <a:solidFill>
                  <a:srgbClr val="E217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hibou est perché sur une pile de livres.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 Oh! Bonsoir! », s’exclame-t-il. </a:t>
            </a:r>
            <a:b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 Bienvenue à la bibliothèque nocturne. </a:t>
            </a:r>
            <a:b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Ici, c’est la salle de lecture silencieuse. </a:t>
            </a:r>
            <a:b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 peux lire ici toute la nuit, mais </a:t>
            </a:r>
            <a:r>
              <a:rPr lang="fr-CA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silence</a:t>
            </a: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 »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35181" y="1218524"/>
            <a:ext cx="3357735" cy="452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12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56562" y="1317523"/>
            <a:ext cx="7261558" cy="2626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 murmures : « Euh, non merci! Mais savez-vous comment je peux sortir d’ici? Je dois retourner </a:t>
            </a:r>
            <a:b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chez moi. »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 La seule </a:t>
            </a:r>
            <a:r>
              <a:rPr lang="fr-CA" sz="2000" dirty="0" smtClean="0">
                <a:solidFill>
                  <a:srgbClr val="E217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autre</a:t>
            </a: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sortie est au bout du couloir », répond le </a:t>
            </a:r>
            <a:r>
              <a:rPr lang="fr-CA" sz="2000" dirty="0" smtClean="0">
                <a:solidFill>
                  <a:srgbClr val="E217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hibou</a:t>
            </a: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« Mais personne ne connaît la combinaison du verrou. »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 D’accord, merci! », dis-tu avant de refermer doucement la porte. Puis tu marches vers la sortie.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rcRect l="3047" t="6685" r="3601" b="3261"/>
          <a:stretch/>
        </p:blipFill>
        <p:spPr>
          <a:xfrm>
            <a:off x="8032441" y="1729703"/>
            <a:ext cx="3757961" cy="35349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38587" y="3040365"/>
            <a:ext cx="867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SORTIE</a:t>
            </a:r>
            <a:endParaRPr lang="en-CA" sz="1400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codeklavier | Free SV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422" y="3497171"/>
            <a:ext cx="322044" cy="32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71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1445" y="1514169"/>
            <a:ext cx="10839345" cy="3755921"/>
          </a:xfrm>
          <a:prstGeom prst="rect">
            <a:avLst/>
          </a:prstGeom>
          <a:solidFill>
            <a:srgbClr val="A7FFFB">
              <a:alpha val="6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9432" y="827726"/>
            <a:ext cx="11149780" cy="3417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 arrives à la porte. Tu </a:t>
            </a:r>
            <a:r>
              <a:rPr lang="fr-CA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vois </a:t>
            </a: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verrou et ses numéros. À côté, il y a une énigme :</a:t>
            </a:r>
            <a:endParaRPr lang="fr-CA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fr-CA" sz="2000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fr-CA" sz="20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9539" y="3446907"/>
            <a:ext cx="76733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Verdana" panose="020B0604030504040204" pitchFamily="34" charset="0"/>
                <a:ea typeface="Verdana" panose="020B0604030504040204" pitchFamily="34" charset="0"/>
              </a:rPr>
              <a:t>90, 85, 75, 60, ___ , ___</a:t>
            </a:r>
            <a:endParaRPr lang="en-CA" sz="4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2077837" y="5733368"/>
            <a:ext cx="3266323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hlinkClick r:id="rId3" action="ppaction://hlinksldjump"/>
              </a:rPr>
              <a:t>Clique </a:t>
            </a:r>
            <a:r>
              <a:rPr lang="en-US" sz="2000" dirty="0" err="1" smtClean="0">
                <a:latin typeface="Verdana" panose="020B0604030504040204" pitchFamily="34" charset="0"/>
                <a:ea typeface="Verdana" panose="020B0604030504040204" pitchFamily="34" charset="0"/>
                <a:hlinkClick r:id="rId3" action="ppaction://hlinksldjump"/>
              </a:rPr>
              <a:t>ici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hlinkClick r:id="rId3" action="ppaction://hlinksldjump"/>
              </a:rPr>
              <a:t> pour un </a:t>
            </a:r>
            <a:r>
              <a:rPr lang="en-US" sz="2000" dirty="0" err="1" smtClean="0">
                <a:latin typeface="Verdana" panose="020B0604030504040204" pitchFamily="34" charset="0"/>
                <a:ea typeface="Verdana" panose="020B0604030504040204" pitchFamily="34" charset="0"/>
                <a:hlinkClick r:id="rId3" action="ppaction://hlinksldjump"/>
              </a:rPr>
              <a:t>indice</a:t>
            </a:r>
            <a:endParaRPr lang="en-CA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03590" y="5742494"/>
            <a:ext cx="45720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hlinkClick r:id="rId4" action="ppaction://hlinksldjump"/>
              </a:rPr>
              <a:t>Clique </a:t>
            </a:r>
            <a:r>
              <a:rPr lang="en-US" sz="2000" dirty="0" err="1" smtClean="0">
                <a:latin typeface="Verdana" panose="020B0604030504040204" pitchFamily="34" charset="0"/>
                <a:ea typeface="Verdana" panose="020B0604030504040204" pitchFamily="34" charset="0"/>
                <a:hlinkClick r:id="rId4" action="ppaction://hlinksldjump"/>
              </a:rPr>
              <a:t>ici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hlinkClick r:id="rId4" action="ppaction://hlinksldjump"/>
              </a:rPr>
              <a:t> pour </a:t>
            </a:r>
            <a:r>
              <a:rPr lang="en-US" sz="2000" dirty="0" err="1" smtClean="0">
                <a:latin typeface="Verdana" panose="020B0604030504040204" pitchFamily="34" charset="0"/>
                <a:ea typeface="Verdana" panose="020B0604030504040204" pitchFamily="34" charset="0"/>
                <a:hlinkClick r:id="rId4" action="ppaction://hlinksldjump"/>
              </a:rPr>
              <a:t>entrer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hlinkClick r:id="rId4" action="ppaction://hlinksldjump"/>
              </a:rPr>
              <a:t> ta </a:t>
            </a:r>
            <a:r>
              <a:rPr lang="en-US" sz="2000" dirty="0" err="1" smtClean="0">
                <a:latin typeface="Verdana" panose="020B0604030504040204" pitchFamily="34" charset="0"/>
                <a:ea typeface="Verdana" panose="020B0604030504040204" pitchFamily="34" charset="0"/>
                <a:hlinkClick r:id="rId4" action="ppaction://hlinksldjump"/>
              </a:rPr>
              <a:t>réponse</a:t>
            </a:r>
            <a:endParaRPr lang="en-CA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Picture 7" descr="codeklavier | Free SV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932" y="2401579"/>
            <a:ext cx="2477934" cy="247793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07923" y="1828800"/>
            <a:ext cx="104768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Trouve les deux nombres manquants dans cette séquence,</a:t>
            </a:r>
            <a:br>
              <a:rPr lang="fr-CA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CA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puis entre-les pour ouvrir la porte.</a:t>
            </a:r>
            <a:endParaRPr lang="fr-CA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44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47784"/>
            <a:ext cx="10515600" cy="272566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Les nombres diminuent comme ceci 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D’abord de </a:t>
            </a:r>
            <a:r>
              <a:rPr lang="fr-CA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 (pour passer de 90 à 85), puis de </a:t>
            </a:r>
            <a:r>
              <a:rPr lang="fr-CA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10</a:t>
            </a: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 (pour passer de 85 à 75), </a:t>
            </a:r>
            <a:b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puis de </a:t>
            </a:r>
            <a:r>
              <a:rPr lang="fr-CA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15</a:t>
            </a: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 (pour passer de 75 à 60).</a:t>
            </a:r>
            <a:endParaRPr lang="fr-CA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Si les deux derniers nombres suivent la même logique, la bonne réponse </a:t>
            </a:r>
            <a:b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devrait être…</a:t>
            </a:r>
            <a:endParaRPr lang="fr-CA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117739"/>
            <a:ext cx="10073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90, 85, 75, 60, ___ , ___</a:t>
            </a:r>
            <a:endParaRPr lang="en-CA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08471" y="5520474"/>
            <a:ext cx="4380124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  <a:hlinkClick r:id="rId3" action="ppaction://hlinksldjump"/>
              </a:rPr>
              <a:t>Clique ici pour entrer ta réponse</a:t>
            </a:r>
            <a:endParaRPr lang="fr-CA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1439759" y="5520474"/>
            <a:ext cx="4009571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  <a:hlinkClick r:id="rId5" action="ppaction://hlinksldjump"/>
              </a:rPr>
              <a:t>Clique ici pour un autre indice</a:t>
            </a:r>
            <a:endParaRPr lang="fr-CA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93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50009"/>
            <a:ext cx="10270524" cy="3680124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CA" sz="2100" dirty="0" smtClean="0">
                <a:latin typeface="Verdana" panose="020B0604030504040204" pitchFamily="34" charset="0"/>
                <a:ea typeface="Verdana" panose="020B0604030504040204" pitchFamily="34" charset="0"/>
              </a:rPr>
              <a:t>Les nombres diminuent comme ceci : d’abord de </a:t>
            </a:r>
            <a:r>
              <a:rPr lang="fr-CA" sz="2100" b="1" dirty="0"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  <a:r>
              <a:rPr lang="fr-CA" sz="21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CA" sz="2100" dirty="0" smtClean="0">
                <a:latin typeface="Verdana" panose="020B0604030504040204" pitchFamily="34" charset="0"/>
                <a:ea typeface="Verdana" panose="020B0604030504040204" pitchFamily="34" charset="0"/>
              </a:rPr>
              <a:t>(de 90 à 85</a:t>
            </a:r>
            <a:r>
              <a:rPr lang="fr-CA" sz="2100" dirty="0">
                <a:latin typeface="Verdana" panose="020B0604030504040204" pitchFamily="34" charset="0"/>
                <a:ea typeface="Verdana" panose="020B0604030504040204" pitchFamily="34" charset="0"/>
              </a:rPr>
              <a:t>), </a:t>
            </a:r>
            <a:r>
              <a:rPr lang="fr-CA" sz="2100" dirty="0" smtClean="0">
                <a:latin typeface="Verdana" panose="020B0604030504040204" pitchFamily="34" charset="0"/>
                <a:ea typeface="Verdana" panose="020B0604030504040204" pitchFamily="34" charset="0"/>
              </a:rPr>
              <a:t>puis de </a:t>
            </a:r>
            <a:r>
              <a:rPr lang="fr-CA" sz="21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10</a:t>
            </a:r>
            <a:r>
              <a:rPr lang="fr-CA" sz="21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br>
              <a:rPr lang="fr-CA" sz="21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CA" sz="2100" dirty="0" smtClean="0">
                <a:latin typeface="Verdana" panose="020B0604030504040204" pitchFamily="34" charset="0"/>
                <a:ea typeface="Verdana" panose="020B0604030504040204" pitchFamily="34" charset="0"/>
              </a:rPr>
              <a:t>(de 85 à 75</a:t>
            </a:r>
            <a:r>
              <a:rPr lang="fr-CA" sz="2100" dirty="0">
                <a:latin typeface="Verdana" panose="020B0604030504040204" pitchFamily="34" charset="0"/>
                <a:ea typeface="Verdana" panose="020B0604030504040204" pitchFamily="34" charset="0"/>
              </a:rPr>
              <a:t>), </a:t>
            </a:r>
            <a:r>
              <a:rPr lang="fr-CA" sz="2100" dirty="0" smtClean="0">
                <a:latin typeface="Verdana" panose="020B0604030504040204" pitchFamily="34" charset="0"/>
                <a:ea typeface="Verdana" panose="020B0604030504040204" pitchFamily="34" charset="0"/>
              </a:rPr>
              <a:t>puis de </a:t>
            </a:r>
            <a:r>
              <a:rPr lang="fr-CA" sz="2100" b="1" dirty="0">
                <a:latin typeface="Verdana" panose="020B0604030504040204" pitchFamily="34" charset="0"/>
                <a:ea typeface="Verdana" panose="020B0604030504040204" pitchFamily="34" charset="0"/>
              </a:rPr>
              <a:t>15</a:t>
            </a:r>
            <a:r>
              <a:rPr lang="fr-CA" sz="21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CA" sz="2100" dirty="0" smtClean="0">
                <a:latin typeface="Verdana" panose="020B0604030504040204" pitchFamily="34" charset="0"/>
                <a:ea typeface="Verdana" panose="020B0604030504040204" pitchFamily="34" charset="0"/>
              </a:rPr>
              <a:t>(de 75 à 60). Ça veut dire que le prochain nombre devrait diminuer de </a:t>
            </a:r>
            <a:r>
              <a:rPr lang="fr-CA" sz="21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20</a:t>
            </a:r>
            <a:r>
              <a:rPr lang="fr-CA" sz="2100" dirty="0" smtClean="0">
                <a:latin typeface="Verdana" panose="020B0604030504040204" pitchFamily="34" charset="0"/>
                <a:ea typeface="Verdana" panose="020B0604030504040204" pitchFamily="34" charset="0"/>
              </a:rPr>
              <a:t> (donc 60 - 20 = ?). </a:t>
            </a:r>
          </a:p>
          <a:p>
            <a:pPr marL="0" indent="0">
              <a:lnSpc>
                <a:spcPct val="150000"/>
              </a:lnSpc>
              <a:buNone/>
            </a:pPr>
            <a:endParaRPr lang="fr-CA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fr-CA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CA" sz="2100" dirty="0" smtClean="0">
                <a:latin typeface="Verdana" panose="020B0604030504040204" pitchFamily="34" charset="0"/>
                <a:ea typeface="Verdana" panose="020B0604030504040204" pitchFamily="34" charset="0"/>
              </a:rPr>
              <a:t>En suivant la même logique, l’autre nombre de la séquence devrait ensuite diminuer </a:t>
            </a:r>
            <a:br>
              <a:rPr lang="fr-CA" sz="21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CA" sz="2100" dirty="0" smtClean="0">
                <a:latin typeface="Verdana" panose="020B0604030504040204" pitchFamily="34" charset="0"/>
                <a:ea typeface="Verdana" panose="020B0604030504040204" pitchFamily="34" charset="0"/>
              </a:rPr>
              <a:t>de </a:t>
            </a:r>
            <a:r>
              <a:rPr lang="fr-CA" sz="21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25</a:t>
            </a:r>
            <a:r>
              <a:rPr lang="fr-CA" sz="21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CA" sz="2100" dirty="0" smtClean="0">
                <a:latin typeface="Verdana" panose="020B0604030504040204" pitchFamily="34" charset="0"/>
                <a:ea typeface="Verdana" panose="020B0604030504040204" pitchFamily="34" charset="0"/>
              </a:rPr>
              <a:t>par rapport au nombre d’avant!</a:t>
            </a:r>
            <a:endParaRPr lang="fr-CA" sz="21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314632"/>
            <a:ext cx="10515600" cy="2719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Voyons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ça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 de plus </a:t>
            </a:r>
            <a:r>
              <a:rPr lang="en-US" sz="2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près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 :</a:t>
            </a:r>
            <a:endParaRPr lang="en-CA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0475" y="1335024"/>
            <a:ext cx="10073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90, 85, 75, 60, ___ , ___</a:t>
            </a:r>
            <a:endParaRPr lang="en-CA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90087" y="6030132"/>
            <a:ext cx="420129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CA" sz="2400" dirty="0" smtClean="0">
                <a:hlinkClick r:id="rId3" action="ppaction://hlinksldjump"/>
              </a:rPr>
              <a:t>Clique ici pour entrer ta réponse</a:t>
            </a:r>
            <a:endParaRPr lang="fr-CA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90475" y="4094471"/>
            <a:ext cx="10073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90, 85, 75, 60, ___ , ___</a:t>
            </a:r>
            <a:endParaRPr lang="en-CA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18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6521" y="500182"/>
            <a:ext cx="10073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90, 85, 75, 60, ___, ___</a:t>
            </a:r>
            <a:endParaRPr lang="en-CA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0205" y="1560776"/>
            <a:ext cx="7080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i="1" dirty="0" smtClean="0"/>
              <a:t>Clique sur la bonne combinaison de nombres.</a:t>
            </a:r>
            <a:endParaRPr lang="fr-CA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046519" y="2375149"/>
            <a:ext cx="2330245" cy="1107996"/>
          </a:xfrm>
          <a:prstGeom prst="rect">
            <a:avLst/>
          </a:prstGeom>
          <a:solidFill>
            <a:srgbClr val="A7FFFB">
              <a:alpha val="49804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 smtClean="0">
                <a:hlinkClick r:id="rId3" action="ppaction://hlinksldjump"/>
              </a:rPr>
              <a:t>50, 35</a:t>
            </a:r>
            <a:endParaRPr lang="en-CA" sz="6600" dirty="0"/>
          </a:p>
        </p:txBody>
      </p:sp>
      <p:sp>
        <p:nvSpPr>
          <p:cNvPr id="8" name="TextBox 7"/>
          <p:cNvSpPr txBox="1"/>
          <p:nvPr/>
        </p:nvSpPr>
        <p:spPr>
          <a:xfrm>
            <a:off x="1046519" y="3689659"/>
            <a:ext cx="2330245" cy="1107996"/>
          </a:xfrm>
          <a:prstGeom prst="rect">
            <a:avLst/>
          </a:prstGeom>
          <a:solidFill>
            <a:srgbClr val="A7FFFB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 smtClean="0">
                <a:hlinkClick r:id="rId3" action="ppaction://hlinksldjump"/>
              </a:rPr>
              <a:t>30, 10</a:t>
            </a:r>
            <a:endParaRPr lang="en-CA" sz="6600" dirty="0"/>
          </a:p>
        </p:txBody>
      </p:sp>
      <p:sp>
        <p:nvSpPr>
          <p:cNvPr id="9" name="TextBox 8"/>
          <p:cNvSpPr txBox="1"/>
          <p:nvPr/>
        </p:nvSpPr>
        <p:spPr>
          <a:xfrm>
            <a:off x="1046518" y="5004169"/>
            <a:ext cx="2330245" cy="1107996"/>
          </a:xfrm>
          <a:prstGeom prst="rect">
            <a:avLst/>
          </a:prstGeom>
          <a:solidFill>
            <a:srgbClr val="A7FFFB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 smtClean="0">
                <a:hlinkClick r:id="rId3" action="ppaction://hlinksldjump"/>
              </a:rPr>
              <a:t>75, 90</a:t>
            </a:r>
            <a:endParaRPr lang="en-CA" sz="6600" dirty="0"/>
          </a:p>
        </p:txBody>
      </p:sp>
      <p:sp>
        <p:nvSpPr>
          <p:cNvPr id="10" name="TextBox 9"/>
          <p:cNvSpPr txBox="1"/>
          <p:nvPr/>
        </p:nvSpPr>
        <p:spPr>
          <a:xfrm>
            <a:off x="4889289" y="2375149"/>
            <a:ext cx="2330245" cy="1107996"/>
          </a:xfrm>
          <a:prstGeom prst="rect">
            <a:avLst/>
          </a:prstGeom>
          <a:solidFill>
            <a:srgbClr val="A7FFFB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 smtClean="0">
                <a:hlinkClick r:id="rId3" action="ppaction://hlinksldjump"/>
              </a:rPr>
              <a:t>40, 20</a:t>
            </a:r>
            <a:endParaRPr lang="en-CA" sz="6600" dirty="0"/>
          </a:p>
        </p:txBody>
      </p:sp>
      <p:sp>
        <p:nvSpPr>
          <p:cNvPr id="11" name="TextBox 10"/>
          <p:cNvSpPr txBox="1"/>
          <p:nvPr/>
        </p:nvSpPr>
        <p:spPr>
          <a:xfrm>
            <a:off x="4918278" y="3689659"/>
            <a:ext cx="2330245" cy="1107996"/>
          </a:xfrm>
          <a:prstGeom prst="rect">
            <a:avLst/>
          </a:prstGeom>
          <a:solidFill>
            <a:srgbClr val="A7FFFB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 smtClean="0">
                <a:hlinkClick r:id="rId3" action="ppaction://hlinksldjump"/>
              </a:rPr>
              <a:t>45, 30</a:t>
            </a:r>
            <a:endParaRPr lang="en-CA" sz="6600" dirty="0"/>
          </a:p>
        </p:txBody>
      </p:sp>
      <p:sp>
        <p:nvSpPr>
          <p:cNvPr id="12" name="TextBox 11"/>
          <p:cNvSpPr txBox="1"/>
          <p:nvPr/>
        </p:nvSpPr>
        <p:spPr>
          <a:xfrm>
            <a:off x="4918278" y="5004169"/>
            <a:ext cx="2330245" cy="1107996"/>
          </a:xfrm>
          <a:prstGeom prst="rect">
            <a:avLst/>
          </a:prstGeom>
          <a:solidFill>
            <a:srgbClr val="A7FFFB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 smtClean="0">
                <a:hlinkClick r:id="rId3" action="ppaction://hlinksldjump"/>
              </a:rPr>
              <a:t>90, 85</a:t>
            </a:r>
            <a:endParaRPr lang="en-CA" sz="6600" dirty="0"/>
          </a:p>
        </p:txBody>
      </p:sp>
      <p:sp>
        <p:nvSpPr>
          <p:cNvPr id="13" name="TextBox 12"/>
          <p:cNvSpPr txBox="1"/>
          <p:nvPr/>
        </p:nvSpPr>
        <p:spPr>
          <a:xfrm>
            <a:off x="8763766" y="2375149"/>
            <a:ext cx="2330245" cy="1107996"/>
          </a:xfrm>
          <a:prstGeom prst="rect">
            <a:avLst/>
          </a:prstGeom>
          <a:solidFill>
            <a:srgbClr val="A7FFFB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 smtClean="0">
                <a:hlinkClick r:id="rId3" action="ppaction://hlinksldjump"/>
              </a:rPr>
              <a:t>66, 65</a:t>
            </a:r>
            <a:endParaRPr lang="en-CA" sz="6600" dirty="0"/>
          </a:p>
        </p:txBody>
      </p:sp>
      <p:sp>
        <p:nvSpPr>
          <p:cNvPr id="14" name="TextBox 13"/>
          <p:cNvSpPr txBox="1"/>
          <p:nvPr/>
        </p:nvSpPr>
        <p:spPr>
          <a:xfrm>
            <a:off x="8763765" y="3689659"/>
            <a:ext cx="2330245" cy="1107996"/>
          </a:xfrm>
          <a:prstGeom prst="rect">
            <a:avLst/>
          </a:prstGeom>
          <a:solidFill>
            <a:srgbClr val="A7FFFB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 smtClean="0">
                <a:hlinkClick r:id="rId4" action="ppaction://hlinksldjump"/>
              </a:rPr>
              <a:t>40, </a:t>
            </a:r>
            <a:r>
              <a:rPr lang="en-US" sz="6600" dirty="0">
                <a:hlinkClick r:id="rId4" action="ppaction://hlinksldjump"/>
              </a:rPr>
              <a:t>1</a:t>
            </a:r>
            <a:r>
              <a:rPr lang="en-US" sz="6600" dirty="0" smtClean="0">
                <a:hlinkClick r:id="rId4" action="ppaction://hlinksldjump"/>
              </a:rPr>
              <a:t>5</a:t>
            </a:r>
            <a:endParaRPr lang="en-CA" sz="6600" dirty="0"/>
          </a:p>
        </p:txBody>
      </p:sp>
      <p:sp>
        <p:nvSpPr>
          <p:cNvPr id="15" name="TextBox 14"/>
          <p:cNvSpPr txBox="1"/>
          <p:nvPr/>
        </p:nvSpPr>
        <p:spPr>
          <a:xfrm>
            <a:off x="8788225" y="5004169"/>
            <a:ext cx="2294988" cy="1107996"/>
          </a:xfrm>
          <a:prstGeom prst="rect">
            <a:avLst/>
          </a:prstGeom>
          <a:solidFill>
            <a:srgbClr val="A7FFFB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 smtClean="0">
                <a:hlinkClick r:id="rId3" action="ppaction://hlinksldjump"/>
              </a:rPr>
              <a:t>35, 05</a:t>
            </a:r>
            <a:endParaRPr lang="en-CA" sz="6600" dirty="0"/>
          </a:p>
        </p:txBody>
      </p:sp>
    </p:spTree>
    <p:extLst>
      <p:ext uri="{BB962C8B-B14F-4D97-AF65-F5344CB8AC3E}">
        <p14:creationId xmlns:p14="http://schemas.microsoft.com/office/powerpoint/2010/main" val="9465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5341ffb6-9f44-4f1b-9ccc-ac841d6afe01" ContentTypeId="0x0101" PreviousValue="false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LApprovalStatus xmlns="588dd58b-c235-4de7-be6d-a821336e58b0" xsi:nil="true"/>
    <BLApprovers xmlns="588dd58b-c235-4de7-be6d-a821336e58b0" xsi:nil="true"/>
    <BLApprovalHistory xmlns="588dd58b-c235-4de7-be6d-a821336e58b0" xsi:nil="true"/>
    <BLApprovalDate xmlns="588dd58b-c235-4de7-be6d-a821336e58b0" xsi:nil="true"/>
    <Document_x0020_Category xmlns="6c2bb89f-a306-4043-9a07-9a2c8d0b4862" xsi:nil="true"/>
    <IconOverlay xmlns="http://schemas.microsoft.com/sharepoint/v4" xsi:nil="true"/>
    <_dlc_DocId xmlns="9c7b64a9-7dcb-496c-9b16-ac5eef1d54ce">LAC4ACC-507521486-27873</_dlc_DocId>
    <_dlc_DocIdUrl xmlns="9c7b64a9-7dcb-496c-9b16-ac5eef1d54ce">
      <Url>http://collaboration/sites/access/TDSRC/_layouts/15/DocIdRedir.aspx?ID=LAC4ACC-507521486-27873</Url>
      <Description>LAC4ACC-507521486-27873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0B1527254601469524AC7281A896A4" ma:contentTypeVersion="27" ma:contentTypeDescription="Create a new document." ma:contentTypeScope="" ma:versionID="2c8aa2f48f9fd57730f023197dcba701">
  <xsd:schema xmlns:xsd="http://www.w3.org/2001/XMLSchema" xmlns:xs="http://www.w3.org/2001/XMLSchema" xmlns:p="http://schemas.microsoft.com/office/2006/metadata/properties" xmlns:ns2="588dd58b-c235-4de7-be6d-a821336e58b0" xmlns:ns3="6c2bb89f-a306-4043-9a07-9a2c8d0b4862" xmlns:ns4="8eb1f6f2-9b9d-4b77-bc0c-8cd5e0b5ef69" xmlns:ns5="9c7b64a9-7dcb-496c-9b16-ac5eef1d54ce" xmlns:ns6="http://schemas.microsoft.com/sharepoint/v4" targetNamespace="http://schemas.microsoft.com/office/2006/metadata/properties" ma:root="true" ma:fieldsID="ca2ece40e0dc9c87706ac385696d7e40" ns2:_="" ns3:_="" ns4:_="" ns5:_="" ns6:_="">
    <xsd:import namespace="588dd58b-c235-4de7-be6d-a821336e58b0"/>
    <xsd:import namespace="6c2bb89f-a306-4043-9a07-9a2c8d0b4862"/>
    <xsd:import namespace="8eb1f6f2-9b9d-4b77-bc0c-8cd5e0b5ef69"/>
    <xsd:import namespace="9c7b64a9-7dcb-496c-9b16-ac5eef1d54ce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BLApprovalDate" minOccurs="0"/>
                <xsd:element ref="ns2:BLApprovalHistory" minOccurs="0"/>
                <xsd:element ref="ns2:BLApprovalStatus" minOccurs="0"/>
                <xsd:element ref="ns2:BLApprovers" minOccurs="0"/>
                <xsd:element ref="ns4:SharedWithUsers" minOccurs="0"/>
                <xsd:element ref="ns3:Document_x0020_Category" minOccurs="0"/>
                <xsd:element ref="ns5:_dlc_DocId" minOccurs="0"/>
                <xsd:element ref="ns5:_dlc_DocIdUrl" minOccurs="0"/>
                <xsd:element ref="ns5:_dlc_DocIdPersistId" minOccurs="0"/>
                <xsd:element ref="ns6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8dd58b-c235-4de7-be6d-a821336e58b0" elementFormDefault="qualified">
    <xsd:import namespace="http://schemas.microsoft.com/office/2006/documentManagement/types"/>
    <xsd:import namespace="http://schemas.microsoft.com/office/infopath/2007/PartnerControls"/>
    <xsd:element name="BLApprovalDate" ma:index="2" nillable="true" ma:displayName="Review-Approval Date" ma:format="DateOnly" ma:internalName="BLApprovalDate">
      <xsd:simpleType>
        <xsd:restriction base="dms:DateTime"/>
      </xsd:simpleType>
    </xsd:element>
    <xsd:element name="BLApprovalHistory" ma:index="3" nillable="true" ma:displayName="Review-Approval History" ma:internalName="BLApprovalHistory">
      <xsd:simpleType>
        <xsd:restriction base="dms:Note">
          <xsd:maxLength value="255"/>
        </xsd:restriction>
      </xsd:simpleType>
    </xsd:element>
    <xsd:element name="BLApprovalStatus" ma:index="4" nillable="true" ma:displayName="Review-Approval Status" ma:internalName="BLApprovalStatus">
      <xsd:simpleType>
        <xsd:restriction base="dms:Text">
          <xsd:maxLength value="255"/>
        </xsd:restriction>
      </xsd:simpleType>
    </xsd:element>
    <xsd:element name="BLApprovers" ma:index="5" nillable="true" ma:displayName="Reviewers-Approvers" ma:internalName="BLApprover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2bb89f-a306-4043-9a07-9a2c8d0b4862" elementFormDefault="qualified">
    <xsd:import namespace="http://schemas.microsoft.com/office/2006/documentManagement/types"/>
    <xsd:import namespace="http://schemas.microsoft.com/office/infopath/2007/PartnerControls"/>
    <xsd:element name="Document_x0020_Category" ma:index="9" nillable="true" ma:displayName="Document Category" ma:list="{4d186573-6fc2-458c-be6e-1f805ee63a08}" ma:internalName="Document_x0020_Category" ma:showField="Titl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b1f6f2-9b9d-4b77-bc0c-8cd5e0b5ef6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7b64a9-7dcb-496c-9b16-ac5eef1d54ce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4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6408D51-B69E-4138-AAD1-A6C82948A5AE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BECC8B81-7F65-48DD-AB8A-C37C88CFD263}">
  <ds:schemaRefs>
    <ds:schemaRef ds:uri="http://schemas.microsoft.com/office/2006/documentManagement/types"/>
    <ds:schemaRef ds:uri="http://schemas.microsoft.com/office/infopath/2007/PartnerControls"/>
    <ds:schemaRef ds:uri="588dd58b-c235-4de7-be6d-a821336e58b0"/>
    <ds:schemaRef ds:uri="http://purl.org/dc/elements/1.1/"/>
    <ds:schemaRef ds:uri="http://schemas.microsoft.com/office/2006/metadata/properties"/>
    <ds:schemaRef ds:uri="6c2bb89f-a306-4043-9a07-9a2c8d0b4862"/>
    <ds:schemaRef ds:uri="9c7b64a9-7dcb-496c-9b16-ac5eef1d54ce"/>
    <ds:schemaRef ds:uri="http://schemas.microsoft.com/sharepoint/v4"/>
    <ds:schemaRef ds:uri="http://purl.org/dc/terms/"/>
    <ds:schemaRef ds:uri="http://schemas.openxmlformats.org/package/2006/metadata/core-properties"/>
    <ds:schemaRef ds:uri="8eb1f6f2-9b9d-4b77-bc0c-8cd5e0b5ef69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506BEF3-CD0D-4E37-8246-D9B217087B3F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98D30A18-D692-4401-954C-B411DD71EF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8dd58b-c235-4de7-be6d-a821336e58b0"/>
    <ds:schemaRef ds:uri="6c2bb89f-a306-4043-9a07-9a2c8d0b4862"/>
    <ds:schemaRef ds:uri="8eb1f6f2-9b9d-4b77-bc0c-8cd5e0b5ef69"/>
    <ds:schemaRef ds:uri="9c7b64a9-7dcb-496c-9b16-ac5eef1d54ce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3BCC7461-33F2-4D6F-90F3-40A48E16723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10322</TotalTime>
  <Words>1353</Words>
  <Application>Microsoft Office PowerPoint</Application>
  <PresentationFormat>Grand écran</PresentationFormat>
  <Paragraphs>235</Paragraphs>
  <Slides>19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Verdana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Énigme no 2</vt:lpstr>
      <vt:lpstr>Présentation PowerPoint</vt:lpstr>
      <vt:lpstr>Énigme n° 3</vt:lpstr>
      <vt:lpstr>Présentation PowerPoint</vt:lpstr>
      <vt:lpstr>Présentation PowerPoint</vt:lpstr>
    </vt:vector>
  </TitlesOfParts>
  <Company>Toronto Public Library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Choose your own adventure!</dc:title>
  <dc:creator>Daniel Colangelo</dc:creator>
  <cp:lastModifiedBy>Rioux, Patricia</cp:lastModifiedBy>
  <cp:revision>262</cp:revision>
  <dcterms:created xsi:type="dcterms:W3CDTF">2021-12-29T19:37:44Z</dcterms:created>
  <dcterms:modified xsi:type="dcterms:W3CDTF">2023-05-16T14:37:24Z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0x0101001F0B1527254601469524AC7281A896A4</vt:lpwstr>
  </property>
  <property fmtid="{D5CDD505-2E9C-101B-9397-08002B2CF9AE}" pid="3" name="_dlc_DocIdItemGuid">
    <vt:lpwstr>e162dc6b-4daa-43ed-877f-7b012f855c0c</vt:lpwstr>
  </property>
  <property fmtid="{D5CDD505-2E9C-101B-9397-08002B2CF9AE}" pid="4" name="_docset_NoMedatataSyncRequired">
    <vt:lpwstr>False</vt:lpwstr>
  </property>
</Properties>
</file>