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5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6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7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8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9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0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1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2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13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15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16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17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1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5"/>
  </p:notesMasterIdLst>
  <p:sldIdLst>
    <p:sldId id="256" r:id="rId6"/>
    <p:sldId id="257" r:id="rId7"/>
    <p:sldId id="258" r:id="rId8"/>
    <p:sldId id="265" r:id="rId9"/>
    <p:sldId id="263" r:id="rId10"/>
    <p:sldId id="266" r:id="rId11"/>
    <p:sldId id="267" r:id="rId12"/>
    <p:sldId id="278" r:id="rId13"/>
    <p:sldId id="268" r:id="rId14"/>
    <p:sldId id="269" r:id="rId15"/>
    <p:sldId id="270" r:id="rId16"/>
    <p:sldId id="259" r:id="rId17"/>
    <p:sldId id="277" r:id="rId18"/>
    <p:sldId id="274" r:id="rId19"/>
    <p:sldId id="273" r:id="rId20"/>
    <p:sldId id="275" r:id="rId21"/>
    <p:sldId id="272" r:id="rId22"/>
    <p:sldId id="271" r:id="rId23"/>
    <p:sldId id="27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86C8679-50DA-7E9B-CCCF-DC6E7431485C}" name="Pedneault, Louise" initials="PL" userId="S::louise.pedneault@bac-lac.gc.ca::3e0cef42-15d3-411f-a3ea-dfc8ae9c2967" providerId="AD"/>
  <p188:author id="{2B91ECCA-8E40-C3B0-3D91-A8A9BCD06D1D}" name="Goodlet, Lisa (BAC/LAC)" initials="LG" userId="S::lisa.goodlet@bac-lac.gc.ca::fa124e07-2610-469e-9e66-329e67a376d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Colangelo" initials="DC" lastIdx="3" clrIdx="0">
    <p:extLst>
      <p:ext uri="{19B8F6BF-5375-455C-9EA6-DF929625EA0E}">
        <p15:presenceInfo xmlns:p15="http://schemas.microsoft.com/office/powerpoint/2012/main" userId="S-1-5-21-2425304196-658290077-3312937313-2824" providerId="AD"/>
      </p:ext>
    </p:extLst>
  </p:cmAuthor>
  <p:cmAuthor id="2" name="Bernard, Martine Constance" initials="BMC" lastIdx="1" clrIdx="1">
    <p:extLst>
      <p:ext uri="{19B8F6BF-5375-455C-9EA6-DF929625EA0E}">
        <p15:presenceInfo xmlns:p15="http://schemas.microsoft.com/office/powerpoint/2012/main" userId="S-1-5-21-364916464-497355852-10498456-500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74738" autoAdjust="0"/>
  </p:normalViewPr>
  <p:slideViewPr>
    <p:cSldViewPr snapToGrid="0">
      <p:cViewPr varScale="1">
        <p:scale>
          <a:sx n="64" d="100"/>
          <a:sy n="64" d="100"/>
        </p:scale>
        <p:origin x="118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8/10/relationships/authors" Target="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97E77-4789-4F24-9DFB-8D83FB71648C}" type="datetimeFigureOut">
              <a:rPr lang="en-CA" smtClean="0"/>
              <a:t>2024-04-18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75372-AD53-41F2-9D68-257F7BD8342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8715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none" dirty="0"/>
              <a:t>Note aux </a:t>
            </a:r>
            <a:r>
              <a:rPr lang="en-US" u="none" dirty="0" err="1"/>
              <a:t>biblioth</a:t>
            </a:r>
            <a:r>
              <a:rPr lang="fr-CA" u="none" dirty="0" err="1"/>
              <a:t>écaires</a:t>
            </a:r>
            <a:r>
              <a:rPr lang="fr-CA" u="none" dirty="0"/>
              <a:t> </a:t>
            </a:r>
            <a:r>
              <a:rPr lang="en-US" u="none" dirty="0"/>
              <a:t>:</a:t>
            </a:r>
            <a:r>
              <a:rPr lang="en-US" u="none" baseline="0" dirty="0"/>
              <a:t> </a:t>
            </a:r>
          </a:p>
          <a:p>
            <a:endParaRPr lang="en-US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err="1"/>
              <a:t>Cliquez</a:t>
            </a:r>
            <a:r>
              <a:rPr lang="en-US" baseline="0" dirty="0"/>
              <a:t> sur </a:t>
            </a:r>
            <a:r>
              <a:rPr lang="en-US" baseline="0" dirty="0" err="1"/>
              <a:t>l’onglet</a:t>
            </a:r>
            <a:r>
              <a:rPr lang="en-US" baseline="0" dirty="0"/>
              <a:t> </a:t>
            </a:r>
            <a:r>
              <a:rPr lang="en-US" b="1" baseline="0" dirty="0" err="1"/>
              <a:t>Diaporama</a:t>
            </a:r>
            <a:r>
              <a:rPr lang="en-US" b="0" baseline="0" dirty="0"/>
              <a:t>, </a:t>
            </a:r>
            <a:r>
              <a:rPr lang="en-US" b="0" baseline="0" dirty="0" err="1"/>
              <a:t>puis</a:t>
            </a:r>
            <a:r>
              <a:rPr lang="en-US" b="0" baseline="0" dirty="0"/>
              <a:t> sur </a:t>
            </a:r>
            <a:r>
              <a:rPr lang="en-US" b="1" baseline="0" dirty="0"/>
              <a:t>À </a:t>
            </a:r>
            <a:r>
              <a:rPr lang="en-US" b="1" baseline="0" dirty="0" err="1"/>
              <a:t>partir</a:t>
            </a:r>
            <a:r>
              <a:rPr lang="en-US" b="1" baseline="0" dirty="0"/>
              <a:t> du début</a:t>
            </a:r>
            <a:r>
              <a:rPr lang="en-US" b="0" baseline="0" dirty="0"/>
              <a:t> (</a:t>
            </a:r>
            <a:r>
              <a:rPr lang="en-US" b="0" baseline="0" dirty="0" err="1"/>
              <a:t>en</a:t>
            </a:r>
            <a:r>
              <a:rPr lang="en-US" b="0" baseline="0" dirty="0"/>
              <a:t> </a:t>
            </a:r>
            <a:r>
              <a:rPr lang="en-US" b="0" baseline="0" dirty="0" err="1"/>
              <a:t>anglais</a:t>
            </a:r>
            <a:r>
              <a:rPr lang="en-US" b="0" baseline="0" dirty="0"/>
              <a:t> : </a:t>
            </a:r>
            <a:r>
              <a:rPr lang="en-US" b="1" i="0" baseline="0" dirty="0"/>
              <a:t>Slide Show</a:t>
            </a:r>
            <a:r>
              <a:rPr lang="en-US" b="0" i="0" baseline="0" dirty="0"/>
              <a:t>, </a:t>
            </a:r>
            <a:r>
              <a:rPr lang="en-US" b="0" i="0" baseline="0" dirty="0" err="1"/>
              <a:t>puis</a:t>
            </a:r>
            <a:r>
              <a:rPr lang="en-US" b="0" i="0" baseline="0" dirty="0"/>
              <a:t> </a:t>
            </a:r>
            <a:r>
              <a:rPr lang="en-US" b="1" i="0" baseline="0" dirty="0"/>
              <a:t>From Beginning</a:t>
            </a:r>
            <a:r>
              <a:rPr lang="en-US" b="0" baseline="0" dirty="0"/>
              <a:t>.)</a:t>
            </a:r>
            <a:endParaRPr lang="en-US" b="1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/>
              <a:t>Si </a:t>
            </a:r>
            <a:r>
              <a:rPr lang="en-US" b="0" baseline="0" dirty="0" err="1"/>
              <a:t>désiré</a:t>
            </a:r>
            <a:r>
              <a:rPr lang="en-US" b="0" baseline="0" dirty="0"/>
              <a:t>, </a:t>
            </a:r>
            <a:r>
              <a:rPr lang="en-US" b="0" baseline="0" dirty="0" err="1"/>
              <a:t>invitez</a:t>
            </a:r>
            <a:r>
              <a:rPr lang="en-US" b="0" baseline="0" dirty="0"/>
              <a:t> les enfants à </a:t>
            </a:r>
            <a:r>
              <a:rPr lang="en-US" b="0" baseline="0" dirty="0" err="1"/>
              <a:t>sortir</a:t>
            </a:r>
            <a:r>
              <a:rPr lang="en-US" b="0" baseline="0" dirty="0"/>
              <a:t> </a:t>
            </a:r>
            <a:r>
              <a:rPr lang="en-US" b="0" baseline="0" dirty="0" err="1"/>
              <a:t>une</a:t>
            </a:r>
            <a:r>
              <a:rPr lang="en-US" b="0" baseline="0" dirty="0"/>
              <a:t> </a:t>
            </a:r>
            <a:r>
              <a:rPr lang="en-US" b="0" baseline="0" dirty="0" err="1"/>
              <a:t>feuille</a:t>
            </a:r>
            <a:r>
              <a:rPr lang="en-US" b="0" baseline="0" dirty="0"/>
              <a:t> et un crayon pour </a:t>
            </a:r>
            <a:r>
              <a:rPr lang="en-US" b="0" baseline="0" dirty="0" err="1"/>
              <a:t>résoudre</a:t>
            </a:r>
            <a:r>
              <a:rPr lang="en-US" b="0" baseline="0" dirty="0"/>
              <a:t> les </a:t>
            </a:r>
            <a:r>
              <a:rPr lang="en-US" b="0" baseline="0" dirty="0" err="1"/>
              <a:t>énigmes</a:t>
            </a:r>
            <a:r>
              <a:rPr lang="en-US" b="0" baseline="0" dirty="0"/>
              <a:t>. </a:t>
            </a:r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6074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2754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3563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05250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4255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84766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84234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05471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22759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1349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8550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6469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8573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623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5202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9652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4017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5578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000-70A1-4248-B68D-4DBEBC2B4135}" type="datetimeFigureOut">
              <a:rPr lang="en-CA" smtClean="0"/>
              <a:t>2024-04-18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6C6D-C143-47B6-B2A9-603240480F6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235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000-70A1-4248-B68D-4DBEBC2B4135}" type="datetimeFigureOut">
              <a:rPr lang="en-CA" smtClean="0"/>
              <a:t>2024-04-18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6C6D-C143-47B6-B2A9-603240480F6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579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000-70A1-4248-B68D-4DBEBC2B4135}" type="datetimeFigureOut">
              <a:rPr lang="en-CA" smtClean="0"/>
              <a:t>2024-04-18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6C6D-C143-47B6-B2A9-603240480F6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646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000-70A1-4248-B68D-4DBEBC2B4135}" type="datetimeFigureOut">
              <a:rPr lang="en-CA" smtClean="0"/>
              <a:t>2024-04-18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6C6D-C143-47B6-B2A9-603240480F6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015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000-70A1-4248-B68D-4DBEBC2B4135}" type="datetimeFigureOut">
              <a:rPr lang="en-CA" smtClean="0"/>
              <a:t>2024-04-18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6C6D-C143-47B6-B2A9-603240480F6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274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000-70A1-4248-B68D-4DBEBC2B4135}" type="datetimeFigureOut">
              <a:rPr lang="en-CA" smtClean="0"/>
              <a:t>2024-04-18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6C6D-C143-47B6-B2A9-603240480F6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786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000-70A1-4248-B68D-4DBEBC2B4135}" type="datetimeFigureOut">
              <a:rPr lang="en-CA" smtClean="0"/>
              <a:t>2024-04-18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6C6D-C143-47B6-B2A9-603240480F6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64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000-70A1-4248-B68D-4DBEBC2B4135}" type="datetimeFigureOut">
              <a:rPr lang="en-CA" smtClean="0"/>
              <a:t>2024-04-18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6C6D-C143-47B6-B2A9-603240480F6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806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000-70A1-4248-B68D-4DBEBC2B4135}" type="datetimeFigureOut">
              <a:rPr lang="en-CA" smtClean="0"/>
              <a:t>2024-04-18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6C6D-C143-47B6-B2A9-603240480F6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277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000-70A1-4248-B68D-4DBEBC2B4135}" type="datetimeFigureOut">
              <a:rPr lang="en-CA" smtClean="0"/>
              <a:t>2024-04-18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6C6D-C143-47B6-B2A9-603240480F6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291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000-70A1-4248-B68D-4DBEBC2B4135}" type="datetimeFigureOut">
              <a:rPr lang="en-CA" smtClean="0"/>
              <a:t>2024-04-18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6C6D-C143-47B6-B2A9-603240480F6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746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73000-70A1-4248-B68D-4DBEBC2B4135}" type="datetimeFigureOut">
              <a:rPr lang="en-CA" smtClean="0"/>
              <a:t>2024-04-18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A6C6D-C143-47B6-B2A9-603240480F6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751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tags" Target="../tags/tag46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tags" Target="../tags/tag51.xml"/><Relationship Id="rId7" Type="http://schemas.openxmlformats.org/officeDocument/2006/relationships/image" Target="../media/image8.gif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13" Type="http://schemas.openxmlformats.org/officeDocument/2006/relationships/tags" Target="../tags/tag65.xml"/><Relationship Id="rId18" Type="http://schemas.openxmlformats.org/officeDocument/2006/relationships/image" Target="../media/image9.jpeg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12" Type="http://schemas.openxmlformats.org/officeDocument/2006/relationships/tags" Target="../tags/tag64.xml"/><Relationship Id="rId17" Type="http://schemas.openxmlformats.org/officeDocument/2006/relationships/slide" Target="slide13.xml"/><Relationship Id="rId2" Type="http://schemas.openxmlformats.org/officeDocument/2006/relationships/tags" Target="../tags/tag54.xml"/><Relationship Id="rId16" Type="http://schemas.openxmlformats.org/officeDocument/2006/relationships/slide" Target="slide1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11" Type="http://schemas.openxmlformats.org/officeDocument/2006/relationships/tags" Target="../tags/tag63.xml"/><Relationship Id="rId5" Type="http://schemas.openxmlformats.org/officeDocument/2006/relationships/tags" Target="../tags/tag57.xml"/><Relationship Id="rId15" Type="http://schemas.openxmlformats.org/officeDocument/2006/relationships/notesSlide" Target="../notesSlides/notesSlide12.xml"/><Relationship Id="rId10" Type="http://schemas.openxmlformats.org/officeDocument/2006/relationships/tags" Target="../tags/tag62.xml"/><Relationship Id="rId4" Type="http://schemas.openxmlformats.org/officeDocument/2006/relationships/tags" Target="../tags/tag56.xml"/><Relationship Id="rId9" Type="http://schemas.openxmlformats.org/officeDocument/2006/relationships/tags" Target="../tags/tag61.xml"/><Relationship Id="rId1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slide" Target="slide12.xml"/><Relationship Id="rId5" Type="http://schemas.openxmlformats.org/officeDocument/2006/relationships/image" Target="../media/image10.jpeg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tags" Target="../tags/tag71.xml"/><Relationship Id="rId7" Type="http://schemas.openxmlformats.org/officeDocument/2006/relationships/image" Target="../media/image8.gif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notesSlide" Target="../notesSlides/notesSlide14.xml"/><Relationship Id="rId3" Type="http://schemas.openxmlformats.org/officeDocument/2006/relationships/tags" Target="../tags/tag75.xml"/><Relationship Id="rId7" Type="http://schemas.openxmlformats.org/officeDocument/2006/relationships/tags" Target="../tags/tag7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5" Type="http://schemas.openxmlformats.org/officeDocument/2006/relationships/tags" Target="../tags/tag77.xml"/><Relationship Id="rId10" Type="http://schemas.openxmlformats.org/officeDocument/2006/relationships/tags" Target="../tags/tag82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tags" Target="../tags/tag86.xml"/><Relationship Id="rId7" Type="http://schemas.openxmlformats.org/officeDocument/2006/relationships/image" Target="../media/image8.gif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95.xml"/><Relationship Id="rId13" Type="http://schemas.openxmlformats.org/officeDocument/2006/relationships/tags" Target="../tags/tag100.xml"/><Relationship Id="rId3" Type="http://schemas.openxmlformats.org/officeDocument/2006/relationships/tags" Target="../tags/tag90.xml"/><Relationship Id="rId7" Type="http://schemas.openxmlformats.org/officeDocument/2006/relationships/tags" Target="../tags/tag94.xml"/><Relationship Id="rId12" Type="http://schemas.openxmlformats.org/officeDocument/2006/relationships/tags" Target="../tags/tag99.xml"/><Relationship Id="rId17" Type="http://schemas.openxmlformats.org/officeDocument/2006/relationships/slide" Target="slide18.xml"/><Relationship Id="rId2" Type="http://schemas.openxmlformats.org/officeDocument/2006/relationships/tags" Target="../tags/tag89.xml"/><Relationship Id="rId16" Type="http://schemas.openxmlformats.org/officeDocument/2006/relationships/image" Target="../media/image11.jpeg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11" Type="http://schemas.openxmlformats.org/officeDocument/2006/relationships/tags" Target="../tags/tag98.xml"/><Relationship Id="rId5" Type="http://schemas.openxmlformats.org/officeDocument/2006/relationships/tags" Target="../tags/tag92.xml"/><Relationship Id="rId15" Type="http://schemas.openxmlformats.org/officeDocument/2006/relationships/notesSlide" Target="../notesSlides/notesSlide16.xml"/><Relationship Id="rId10" Type="http://schemas.openxmlformats.org/officeDocument/2006/relationships/tags" Target="../tags/tag97.xml"/><Relationship Id="rId4" Type="http://schemas.openxmlformats.org/officeDocument/2006/relationships/tags" Target="../tags/tag91.xml"/><Relationship Id="rId9" Type="http://schemas.openxmlformats.org/officeDocument/2006/relationships/tags" Target="../tags/tag96.xml"/><Relationship Id="rId1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notesSlide" Target="../notesSlides/notesSlide17.xml"/><Relationship Id="rId3" Type="http://schemas.openxmlformats.org/officeDocument/2006/relationships/tags" Target="../tags/tag103.xml"/><Relationship Id="rId7" Type="http://schemas.openxmlformats.org/officeDocument/2006/relationships/tags" Target="../tags/tag10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02.xml"/><Relationship Id="rId16" Type="http://schemas.openxmlformats.org/officeDocument/2006/relationships/slide" Target="slide19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5" Type="http://schemas.openxmlformats.org/officeDocument/2006/relationships/tags" Target="../tags/tag105.xml"/><Relationship Id="rId15" Type="http://schemas.openxmlformats.org/officeDocument/2006/relationships/image" Target="../media/image12.png"/><Relationship Id="rId10" Type="http://schemas.openxmlformats.org/officeDocument/2006/relationships/tags" Target="../tags/tag110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image" Target="../media/image8.gi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114.xml"/><Relationship Id="rId7" Type="http://schemas.openxmlformats.org/officeDocument/2006/relationships/image" Target="../media/image13.jpeg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5.xml"/><Relationship Id="rId9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3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5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.xml"/><Relationship Id="rId10" Type="http://schemas.openxmlformats.org/officeDocument/2006/relationships/image" Target="../media/image6.png"/><Relationship Id="rId4" Type="http://schemas.openxmlformats.org/officeDocument/2006/relationships/tags" Target="../tags/tag16.xml"/><Relationship Id="rId9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2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image" Target="../media/image7.png"/><Relationship Id="rId5" Type="http://schemas.openxmlformats.org/officeDocument/2006/relationships/tags" Target="../tags/tag22.xml"/><Relationship Id="rId10" Type="http://schemas.openxmlformats.org/officeDocument/2006/relationships/slide" Target="slide9.xml"/><Relationship Id="rId4" Type="http://schemas.openxmlformats.org/officeDocument/2006/relationships/tags" Target="../tags/tag21.xml"/><Relationship Id="rId9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tags" Target="../tags/tag26.xml"/><Relationship Id="rId7" Type="http://schemas.openxmlformats.org/officeDocument/2006/relationships/slide" Target="slide9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.xml"/><Relationship Id="rId9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tags" Target="../tags/tag30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notesSlide" Target="../notesSlides/notesSlide9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5" Type="http://schemas.openxmlformats.org/officeDocument/2006/relationships/tags" Target="../tags/tag37.xml"/><Relationship Id="rId15" Type="http://schemas.openxmlformats.org/officeDocument/2006/relationships/slide" Target="slide11.xml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75128" y="-16746"/>
            <a:ext cx="1152525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fr-CA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’étrange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bibliothèque</a:t>
            </a:r>
            <a:endParaRPr lang="en-CA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13359" y="5498775"/>
            <a:ext cx="11398685" cy="8893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Jeu </a:t>
            </a:r>
            <a:r>
              <a:rPr lang="en-US" sz="36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d’évasion</a:t>
            </a:r>
            <a:r>
              <a:rPr lang="en-US" sz="3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du Club de lecture </a:t>
            </a:r>
            <a:r>
              <a:rPr lang="en-US" sz="36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d’été</a:t>
            </a:r>
            <a:r>
              <a:rPr lang="en-US" sz="3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TD</a:t>
            </a:r>
            <a:endParaRPr lang="en-CA" sz="3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124" name="Picture 4" descr="https://images.prismic.io/tdsrcstaff/eada66d5-bd7b-4f7e-8a17-55ef7bc07c0f_20-11+FR+school+age+notebook+reading.jpg?auto=compress,format?auto=compress,forma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05" y="1603571"/>
            <a:ext cx="7139618" cy="3966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355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838200" y="2452891"/>
            <a:ext cx="10515600" cy="314705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Les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nombres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diminuent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comme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ceci :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d’abord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de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5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(de 90 à 85),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puis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de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10 </a:t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(de 85 à 75),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puis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de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15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(de 75 </a:t>
            </a: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  <a:t>à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60). Tu as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remarqué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les bonds de 5?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10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15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…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Ça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veut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dire que le prochain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nombre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devrait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diminuer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de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20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Donc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60 – 20 = 40).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Et le dernier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nombre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de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séquence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diminuera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de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25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. (40 – 25 = ?)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690476" y="4026417"/>
            <a:ext cx="1007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90, 85, 75, 60, </a:t>
            </a:r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</a:rPr>
              <a:t>40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, ___</a:t>
            </a:r>
            <a:endParaRPr lang="en-CA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838200" y="653931"/>
            <a:ext cx="10515600" cy="2569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Ça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n’a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pas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marché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Voyons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ça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de plus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près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: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90476" y="1368138"/>
            <a:ext cx="1007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90, 85, 75, 60, ___ , ___</a:t>
            </a:r>
            <a:endParaRPr lang="en-CA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3481753" y="5765796"/>
            <a:ext cx="4736123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Tu as trou</a:t>
            </a: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vé la réponse? C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lique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ici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 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723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12819" y="563399"/>
            <a:ext cx="10680157" cy="402363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Tu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entres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le code :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4-0-1-5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.  </a:t>
            </a:r>
            <a:r>
              <a:rPr lang="en-US" sz="2000" i="1" dirty="0" err="1">
                <a:latin typeface="Verdana" panose="020B0604030504040204" pitchFamily="34" charset="0"/>
                <a:ea typeface="Verdana" panose="020B0604030504040204" pitchFamily="34" charset="0"/>
              </a:rPr>
              <a:t>Clic</a:t>
            </a: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: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porte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s</a:t>
            </a: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  <a:t>’ouvre.</a:t>
            </a: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Yé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Te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voilà dans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une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salle vide… avec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une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AUTRE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porte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. Une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voix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de robot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s’échappe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d’un haut-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parleur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te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fait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sursauter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: « Attention! Pour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sortir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de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bibliothèque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tu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dois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maintenant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résoudre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trois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énigmes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Ouvre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</a:t>
            </a: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  <a:t>’abord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cette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porte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. »</a:t>
            </a:r>
            <a:endParaRPr lang="en-US" sz="1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8" name="Group 7"/>
          <p:cNvGrpSpPr/>
          <p:nvPr>
            <p:custDataLst>
              <p:tags r:id="rId2"/>
            </p:custDataLst>
          </p:nvPr>
        </p:nvGrpSpPr>
        <p:grpSpPr>
          <a:xfrm>
            <a:off x="4926413" y="3169567"/>
            <a:ext cx="2260906" cy="2913358"/>
            <a:chOff x="3054663" y="1400490"/>
            <a:chExt cx="3089205" cy="4856778"/>
          </a:xfrm>
        </p:grpSpPr>
        <p:pic>
          <p:nvPicPr>
            <p:cNvPr id="6" name="Picture 5" descr="Blogography × Door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25" t="10241" r="17298" b="9880"/>
            <a:stretch/>
          </p:blipFill>
          <p:spPr>
            <a:xfrm>
              <a:off x="3143175" y="1400490"/>
              <a:ext cx="3000693" cy="4856778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 rot="20967636">
              <a:off x="3054663" y="4202397"/>
              <a:ext cx="1680794" cy="99541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Énigme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br>
                <a:rPr lang="fr-CA" dirty="0">
                  <a:solidFill>
                    <a:schemeClr val="tx1"/>
                  </a:solidFill>
                </a:rPr>
              </a:br>
              <a:r>
                <a:rPr lang="en-US" dirty="0">
                  <a:solidFill>
                    <a:schemeClr val="tx1"/>
                  </a:solidFill>
                </a:rPr>
                <a:t>n</a:t>
              </a:r>
              <a:r>
                <a:rPr lang="en-US" baseline="30000" dirty="0">
                  <a:solidFill>
                    <a:schemeClr val="tx1"/>
                  </a:solidFill>
                </a:rPr>
                <a:t>o</a:t>
              </a:r>
              <a:r>
                <a:rPr lang="en-US" dirty="0">
                  <a:solidFill>
                    <a:schemeClr val="tx1"/>
                  </a:solidFill>
                </a:rPr>
                <a:t> 1</a:t>
              </a:r>
              <a:endParaRPr lang="en-CA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Box 17"/>
          <p:cNvSpPr txBox="1"/>
          <p:nvPr>
            <p:custDataLst>
              <p:tags r:id="rId3"/>
            </p:custDataLst>
          </p:nvPr>
        </p:nvSpPr>
        <p:spPr>
          <a:xfrm>
            <a:off x="5505852" y="3707814"/>
            <a:ext cx="5054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1</a:t>
            </a:r>
            <a:endParaRPr lang="en-CA" sz="4400" b="1" dirty="0"/>
          </a:p>
        </p:txBody>
      </p:sp>
      <p:sp>
        <p:nvSpPr>
          <p:cNvPr id="9" name="TextBox 8"/>
          <p:cNvSpPr txBox="1"/>
          <p:nvPr>
            <p:custDataLst>
              <p:tags r:id="rId4"/>
            </p:custDataLst>
          </p:nvPr>
        </p:nvSpPr>
        <p:spPr>
          <a:xfrm>
            <a:off x="2114280" y="4136704"/>
            <a:ext cx="2488985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563C1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Clique </a:t>
            </a:r>
            <a:r>
              <a:rPr lang="en-US" sz="2000" dirty="0" err="1">
                <a:solidFill>
                  <a:srgbClr val="0563C1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ici</a:t>
            </a:r>
            <a:r>
              <a:rPr lang="en-US" sz="2000" dirty="0">
                <a:solidFill>
                  <a:srgbClr val="0563C1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pour </a:t>
            </a:r>
            <a:r>
              <a:rPr lang="en-US" sz="2000" dirty="0" err="1">
                <a:solidFill>
                  <a:srgbClr val="0563C1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ouvrir</a:t>
            </a:r>
            <a:r>
              <a:rPr lang="en-US" sz="2000" dirty="0">
                <a:solidFill>
                  <a:srgbClr val="0563C1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la </a:t>
            </a:r>
            <a:r>
              <a:rPr lang="en-US" sz="2000" dirty="0" err="1">
                <a:solidFill>
                  <a:srgbClr val="0563C1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porte</a:t>
            </a:r>
            <a:r>
              <a:rPr lang="en-US" sz="2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CA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142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>
            <p:custDataLst>
              <p:tags r:id="rId1"/>
            </p:custDataLst>
          </p:nvPr>
        </p:nvSpPr>
        <p:spPr>
          <a:xfrm>
            <a:off x="375849" y="1713297"/>
            <a:ext cx="11740445" cy="46269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TextBox 22"/>
          <p:cNvSpPr txBox="1"/>
          <p:nvPr>
            <p:custDataLst>
              <p:tags r:id="rId2"/>
            </p:custDataLst>
          </p:nvPr>
        </p:nvSpPr>
        <p:spPr>
          <a:xfrm>
            <a:off x="729417" y="1183401"/>
            <a:ext cx="110333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  <a:t>                 Remets les lettres en ordre pour répondre à cette devinette.</a:t>
            </a:r>
          </a:p>
          <a:p>
            <a:pPr algn="ctr"/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ctr"/>
            <a:endParaRPr lang="fr-CA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fr-CA" sz="2000" b="1" dirty="0">
                <a:latin typeface="Verdana" panose="020B0604030504040204" pitchFamily="34" charset="0"/>
                <a:ea typeface="Verdana" panose="020B0604030504040204" pitchFamily="34" charset="0"/>
              </a:rPr>
              <a:t>Je ne fais pas de bruit, et pourtant je réveille tout le monde. Qui suis-je? </a:t>
            </a:r>
          </a:p>
        </p:txBody>
      </p:sp>
      <p:sp>
        <p:nvSpPr>
          <p:cNvPr id="24" name="TextBox 23"/>
          <p:cNvSpPr txBox="1"/>
          <p:nvPr>
            <p:custDataLst>
              <p:tags r:id="rId3"/>
            </p:custDataLst>
          </p:nvPr>
        </p:nvSpPr>
        <p:spPr>
          <a:xfrm>
            <a:off x="707067" y="430516"/>
            <a:ext cx="1007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dirty="0">
                <a:latin typeface="Verdana" panose="020B0604030504040204" pitchFamily="34" charset="0"/>
                <a:ea typeface="Verdana" panose="020B0604030504040204" pitchFamily="34" charset="0"/>
              </a:rPr>
              <a:t>   Énigme n</a:t>
            </a:r>
            <a:r>
              <a:rPr lang="fr-CA" sz="40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fr-CA" sz="4000" dirty="0">
                <a:latin typeface="Verdana" panose="020B0604030504040204" pitchFamily="34" charset="0"/>
                <a:ea typeface="Verdana" panose="020B0604030504040204" pitchFamily="34" charset="0"/>
              </a:rPr>
              <a:t> 1</a:t>
            </a:r>
          </a:p>
        </p:txBody>
      </p:sp>
      <p:sp>
        <p:nvSpPr>
          <p:cNvPr id="25" name="TextBox 24"/>
          <p:cNvSpPr txBox="1"/>
          <p:nvPr>
            <p:custDataLst>
              <p:tags r:id="rId4"/>
            </p:custDataLst>
          </p:nvPr>
        </p:nvSpPr>
        <p:spPr>
          <a:xfrm>
            <a:off x="6326698" y="5309815"/>
            <a:ext cx="3375442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hlinkClick r:id="rId16" action="ppaction://hlinksldjump"/>
              </a:rPr>
              <a:t>Tu as trouvé la réponse? Clique ici</a:t>
            </a:r>
            <a:endParaRPr lang="fr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5"/>
            </p:custDataLst>
          </p:nvPr>
        </p:nvSpPr>
        <p:spPr>
          <a:xfrm>
            <a:off x="2271794" y="5298959"/>
            <a:ext cx="2676408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hlinkClick r:id="rId17" action="ppaction://hlinksldjump"/>
              </a:rPr>
              <a:t>Besoin d’un indice? Clique ici</a:t>
            </a:r>
            <a:endParaRPr lang="fr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151143073"/>
              </p:ext>
            </p:extLst>
          </p:nvPr>
        </p:nvGraphicFramePr>
        <p:xfrm>
          <a:off x="2099731" y="2720622"/>
          <a:ext cx="7692867" cy="1839504"/>
        </p:xfrm>
        <a:graphic>
          <a:graphicData uri="http://schemas.openxmlformats.org/drawingml/2006/table">
            <a:tbl>
              <a:tblPr/>
              <a:tblGrid>
                <a:gridCol w="1282145">
                  <a:extLst>
                    <a:ext uri="{9D8B030D-6E8A-4147-A177-3AD203B41FA5}">
                      <a16:colId xmlns:a16="http://schemas.microsoft.com/office/drawing/2014/main" val="3878741297"/>
                    </a:ext>
                  </a:extLst>
                </a:gridCol>
                <a:gridCol w="1282144">
                  <a:extLst>
                    <a:ext uri="{9D8B030D-6E8A-4147-A177-3AD203B41FA5}">
                      <a16:colId xmlns:a16="http://schemas.microsoft.com/office/drawing/2014/main" val="3915194510"/>
                    </a:ext>
                  </a:extLst>
                </a:gridCol>
                <a:gridCol w="1282145">
                  <a:extLst>
                    <a:ext uri="{9D8B030D-6E8A-4147-A177-3AD203B41FA5}">
                      <a16:colId xmlns:a16="http://schemas.microsoft.com/office/drawing/2014/main" val="2887536486"/>
                    </a:ext>
                  </a:extLst>
                </a:gridCol>
                <a:gridCol w="1282144">
                  <a:extLst>
                    <a:ext uri="{9D8B030D-6E8A-4147-A177-3AD203B41FA5}">
                      <a16:colId xmlns:a16="http://schemas.microsoft.com/office/drawing/2014/main" val="3482645583"/>
                    </a:ext>
                  </a:extLst>
                </a:gridCol>
                <a:gridCol w="1282145">
                  <a:extLst>
                    <a:ext uri="{9D8B030D-6E8A-4147-A177-3AD203B41FA5}">
                      <a16:colId xmlns:a16="http://schemas.microsoft.com/office/drawing/2014/main" val="1878153990"/>
                    </a:ext>
                  </a:extLst>
                </a:gridCol>
                <a:gridCol w="1282144">
                  <a:extLst>
                    <a:ext uri="{9D8B030D-6E8A-4147-A177-3AD203B41FA5}">
                      <a16:colId xmlns:a16="http://schemas.microsoft.com/office/drawing/2014/main" val="2224164117"/>
                    </a:ext>
                  </a:extLst>
                </a:gridCol>
              </a:tblGrid>
              <a:tr h="1839504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       </a:t>
                      </a:r>
                      <a:endParaRPr lang="en-CA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09300"/>
                  </a:ext>
                </a:extLst>
              </a:tr>
            </a:tbl>
          </a:graphicData>
        </a:graphic>
      </p:graphicFrame>
      <p:grpSp>
        <p:nvGrpSpPr>
          <p:cNvPr id="36" name="Group 35"/>
          <p:cNvGrpSpPr/>
          <p:nvPr>
            <p:custDataLst>
              <p:tags r:id="rId7"/>
            </p:custDataLst>
          </p:nvPr>
        </p:nvGrpSpPr>
        <p:grpSpPr>
          <a:xfrm>
            <a:off x="8682086" y="3446621"/>
            <a:ext cx="866274" cy="461665"/>
            <a:chOff x="563087" y="255538"/>
            <a:chExt cx="1646007" cy="1336607"/>
          </a:xfrm>
        </p:grpSpPr>
        <p:sp>
          <p:nvSpPr>
            <p:cNvPr id="3" name="Rectangle 2"/>
            <p:cNvSpPr/>
            <p:nvPr/>
          </p:nvSpPr>
          <p:spPr>
            <a:xfrm>
              <a:off x="563087" y="273359"/>
              <a:ext cx="1646007" cy="126431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80620" y="255538"/>
              <a:ext cx="1210941" cy="133660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</a:rPr>
                <a:t>L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41" name="Group 40"/>
          <p:cNvGrpSpPr/>
          <p:nvPr>
            <p:custDataLst>
              <p:tags r:id="rId8"/>
            </p:custDataLst>
          </p:nvPr>
        </p:nvGrpSpPr>
        <p:grpSpPr>
          <a:xfrm>
            <a:off x="2398939" y="3460942"/>
            <a:ext cx="866274" cy="461665"/>
            <a:chOff x="1005723" y="297004"/>
            <a:chExt cx="1646007" cy="1336607"/>
          </a:xfrm>
        </p:grpSpPr>
        <p:sp>
          <p:nvSpPr>
            <p:cNvPr id="42" name="Rectangle 41"/>
            <p:cNvSpPr/>
            <p:nvPr/>
          </p:nvSpPr>
          <p:spPr>
            <a:xfrm>
              <a:off x="1005723" y="327829"/>
              <a:ext cx="1646007" cy="126431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L</a:t>
              </a:r>
              <a:endParaRPr lang="en-CA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375676" y="297004"/>
              <a:ext cx="840988" cy="133660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</a:rPr>
                <a:t>L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51" name="Group 50"/>
          <p:cNvGrpSpPr/>
          <p:nvPr>
            <p:custDataLst>
              <p:tags r:id="rId9"/>
            </p:custDataLst>
          </p:nvPr>
        </p:nvGrpSpPr>
        <p:grpSpPr>
          <a:xfrm>
            <a:off x="3657313" y="3446620"/>
            <a:ext cx="866274" cy="461665"/>
            <a:chOff x="540029" y="-1466259"/>
            <a:chExt cx="1646007" cy="1336607"/>
          </a:xfrm>
        </p:grpSpPr>
        <p:sp>
          <p:nvSpPr>
            <p:cNvPr id="52" name="Rectangle 51"/>
            <p:cNvSpPr/>
            <p:nvPr/>
          </p:nvSpPr>
          <p:spPr>
            <a:xfrm>
              <a:off x="540029" y="-1440402"/>
              <a:ext cx="1646007" cy="126431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97801" y="-1466259"/>
              <a:ext cx="1210941" cy="133660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</a:rPr>
                <a:t>I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61" name="Group 60"/>
          <p:cNvGrpSpPr/>
          <p:nvPr>
            <p:custDataLst>
              <p:tags r:id="rId10"/>
            </p:custDataLst>
          </p:nvPr>
        </p:nvGrpSpPr>
        <p:grpSpPr>
          <a:xfrm>
            <a:off x="4879270" y="3435973"/>
            <a:ext cx="866274" cy="461665"/>
            <a:chOff x="563087" y="255538"/>
            <a:chExt cx="1646007" cy="1336607"/>
          </a:xfrm>
        </p:grpSpPr>
        <p:sp>
          <p:nvSpPr>
            <p:cNvPr id="62" name="Rectangle 61"/>
            <p:cNvSpPr/>
            <p:nvPr/>
          </p:nvSpPr>
          <p:spPr>
            <a:xfrm>
              <a:off x="563087" y="273359"/>
              <a:ext cx="1646007" cy="126431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80620" y="255538"/>
              <a:ext cx="1210941" cy="133660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</a:rPr>
                <a:t>O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66" name="Group 65"/>
          <p:cNvGrpSpPr/>
          <p:nvPr>
            <p:custDataLst>
              <p:tags r:id="rId11"/>
            </p:custDataLst>
          </p:nvPr>
        </p:nvGrpSpPr>
        <p:grpSpPr>
          <a:xfrm>
            <a:off x="6108053" y="3446620"/>
            <a:ext cx="866274" cy="461665"/>
            <a:chOff x="563087" y="255538"/>
            <a:chExt cx="1646007" cy="1336607"/>
          </a:xfrm>
        </p:grpSpPr>
        <p:sp>
          <p:nvSpPr>
            <p:cNvPr id="67" name="Rectangle 66"/>
            <p:cNvSpPr/>
            <p:nvPr/>
          </p:nvSpPr>
          <p:spPr>
            <a:xfrm>
              <a:off x="563087" y="273359"/>
              <a:ext cx="1646007" cy="126431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80620" y="255538"/>
              <a:ext cx="1210941" cy="133660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</a:rPr>
                <a:t>S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6" name="Group 75"/>
          <p:cNvGrpSpPr/>
          <p:nvPr>
            <p:custDataLst>
              <p:tags r:id="rId12"/>
            </p:custDataLst>
          </p:nvPr>
        </p:nvGrpSpPr>
        <p:grpSpPr>
          <a:xfrm>
            <a:off x="7366427" y="3446620"/>
            <a:ext cx="866274" cy="461665"/>
            <a:chOff x="563087" y="255538"/>
            <a:chExt cx="1646007" cy="1336607"/>
          </a:xfrm>
        </p:grpSpPr>
        <p:sp>
          <p:nvSpPr>
            <p:cNvPr id="77" name="Rectangle 76"/>
            <p:cNvSpPr/>
            <p:nvPr/>
          </p:nvSpPr>
          <p:spPr>
            <a:xfrm>
              <a:off x="563087" y="273358"/>
              <a:ext cx="1646007" cy="126431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80620" y="255538"/>
              <a:ext cx="1210941" cy="133660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</a:rPr>
                <a:t>E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pic>
        <p:nvPicPr>
          <p:cNvPr id="3074" name="Picture 2" descr="width=600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"/>
          <a:stretch/>
        </p:blipFill>
        <p:spPr bwMode="auto">
          <a:xfrm>
            <a:off x="1191606" y="13124"/>
            <a:ext cx="1808684" cy="1694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244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mages.prismic.io/tdsrcstaff/9d93279f-9181-4a33-b888-b6b1a1e6b37b_20-03+FR+pre-reader+notebook+Play.jpg?auto=compress,format?auto=compress,forma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719" y="1536709"/>
            <a:ext cx="3483418" cy="348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3028208" y="724395"/>
            <a:ext cx="6450619" cy="491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Indice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: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Regarde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bien haut dans le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ciel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…</a:t>
            </a:r>
          </a:p>
        </p:txBody>
      </p:sp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4281718" y="5348651"/>
            <a:ext cx="426551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6" action="ppaction://hlinksldjump"/>
              </a:rPr>
              <a:t>Clique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6" action="ppaction://hlinksldjump"/>
              </a:rPr>
              <a:t>ici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6" action="ppaction://hlinksldjump"/>
              </a:rPr>
              <a:t> pour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6" action="ppaction://hlinksldjump"/>
              </a:rPr>
              <a:t>retourner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6" action="ppaction://hlinksldjump"/>
              </a:rPr>
              <a:t> </a:t>
            </a:r>
            <a:b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hlinkClick r:id="rId6" action="ppaction://hlinksldjump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6" action="ppaction://hlinksldjump"/>
              </a:rPr>
              <a:t>à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6" action="ppaction://hlinksldjump"/>
              </a:rPr>
              <a:t>l’énigme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6" action="ppaction://hlinksldjump"/>
              </a:rPr>
              <a:t> n</a:t>
            </a:r>
            <a:r>
              <a:rPr lang="en-US" sz="2000" baseline="30000" dirty="0">
                <a:latin typeface="Verdana" panose="020B0604030504040204" pitchFamily="34" charset="0"/>
                <a:ea typeface="Verdana" panose="020B0604030504040204" pitchFamily="34" charset="0"/>
                <a:hlinkClick r:id="rId6" action="ppaction://hlinksldjump"/>
              </a:rPr>
              <a:t>o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6" action="ppaction://hlinksldjump"/>
              </a:rPr>
              <a:t> 1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594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744920" y="683844"/>
            <a:ext cx="10515600" cy="402363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«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J’ai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trouvé!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C’est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le Soleil! »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« Bravo!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répond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voix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de robot. Tu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peux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maintenant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ouvrir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porte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qui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mène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vers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deuxième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énigme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. » 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2" name="Group 11"/>
          <p:cNvGrpSpPr/>
          <p:nvPr>
            <p:custDataLst>
              <p:tags r:id="rId2"/>
            </p:custDataLst>
          </p:nvPr>
        </p:nvGrpSpPr>
        <p:grpSpPr>
          <a:xfrm>
            <a:off x="5950212" y="2713963"/>
            <a:ext cx="2684654" cy="3488266"/>
            <a:chOff x="3054663" y="1400490"/>
            <a:chExt cx="3089205" cy="4856778"/>
          </a:xfrm>
        </p:grpSpPr>
        <p:pic>
          <p:nvPicPr>
            <p:cNvPr id="13" name="Picture 12" descr="Blogography × Door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25" t="10241" r="17298" b="9880"/>
            <a:stretch/>
          </p:blipFill>
          <p:spPr>
            <a:xfrm>
              <a:off x="3143175" y="1400490"/>
              <a:ext cx="3000693" cy="4856778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 rot="20967636">
              <a:off x="3054663" y="4202397"/>
              <a:ext cx="1680794" cy="99541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Énigme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br>
                <a:rPr lang="fr-CA" dirty="0">
                  <a:solidFill>
                    <a:schemeClr val="tx1"/>
                  </a:solidFill>
                </a:rPr>
              </a:br>
              <a:r>
                <a:rPr lang="en-US" dirty="0">
                  <a:solidFill>
                    <a:schemeClr val="tx1"/>
                  </a:solidFill>
                </a:rPr>
                <a:t>n</a:t>
              </a:r>
              <a:r>
                <a:rPr lang="en-US" baseline="30000" dirty="0">
                  <a:solidFill>
                    <a:schemeClr val="tx1"/>
                  </a:solidFill>
                </a:rPr>
                <a:t>o</a:t>
              </a:r>
              <a:r>
                <a:rPr lang="en-US" dirty="0">
                  <a:solidFill>
                    <a:schemeClr val="tx1"/>
                  </a:solidFill>
                </a:rPr>
                <a:t> 2</a:t>
              </a:r>
              <a:endParaRPr lang="en-CA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TextBox 18"/>
          <p:cNvSpPr txBox="1"/>
          <p:nvPr>
            <p:custDataLst>
              <p:tags r:id="rId3"/>
            </p:custDataLst>
          </p:nvPr>
        </p:nvSpPr>
        <p:spPr>
          <a:xfrm>
            <a:off x="6674674" y="3409914"/>
            <a:ext cx="5054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2</a:t>
            </a:r>
            <a:endParaRPr lang="en-CA" sz="4400" b="1" dirty="0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3113734" y="3974748"/>
            <a:ext cx="2488985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Clique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ici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 pour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ouvrir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porte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479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>
            <p:custDataLst>
              <p:tags r:id="rId1"/>
            </p:custDataLst>
          </p:nvPr>
        </p:nvSpPr>
        <p:spPr>
          <a:xfrm>
            <a:off x="233456" y="994789"/>
            <a:ext cx="11766168" cy="5035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kern="120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</a:t>
            </a:r>
            <a:endParaRPr lang="en-CA" sz="1800" b="0" i="0" u="none" strike="noStrike">
              <a:effectLst/>
              <a:latin typeface="Arial" panose="020B0604020202020204" pitchFamily="34" charset="0"/>
            </a:endParaRPr>
          </a:p>
          <a:p>
            <a:pPr marL="0" algn="ctr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kern="120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</a:t>
            </a:r>
            <a:endParaRPr lang="en-CA" sz="1800" b="0" i="0" u="none" strike="noStrike"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58745" y="122002"/>
            <a:ext cx="10515600" cy="1080941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Verdana" panose="020B0604030504040204" pitchFamily="34" charset="0"/>
                <a:ea typeface="Verdana" panose="020B0604030504040204" pitchFamily="34" charset="0"/>
              </a:rPr>
              <a:t>Énigme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 n</a:t>
            </a:r>
            <a:r>
              <a:rPr lang="en-US" sz="40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 2</a:t>
            </a:r>
            <a:endParaRPr lang="en-CA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57932948"/>
              </p:ext>
            </p:extLst>
          </p:nvPr>
        </p:nvGraphicFramePr>
        <p:xfrm>
          <a:off x="274534" y="2458748"/>
          <a:ext cx="11684010" cy="645869"/>
        </p:xfrm>
        <a:graphic>
          <a:graphicData uri="http://schemas.openxmlformats.org/drawingml/2006/table">
            <a:tbl>
              <a:tblPr/>
              <a:tblGrid>
                <a:gridCol w="449385">
                  <a:extLst>
                    <a:ext uri="{9D8B030D-6E8A-4147-A177-3AD203B41FA5}">
                      <a16:colId xmlns:a16="http://schemas.microsoft.com/office/drawing/2014/main" val="1173580605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911832851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1629696277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1119383456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2656457833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2994743483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1504245376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1676806556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3542696517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3743665846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3552867841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3494924533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2217980116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545817404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40618510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3199571918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295916147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4068239853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844289092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3618134310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42011327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2681392467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1676341958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135402333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475921702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200279178"/>
                    </a:ext>
                  </a:extLst>
                </a:gridCol>
              </a:tblGrid>
              <a:tr h="645869"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1</a:t>
                      </a:r>
                      <a:endParaRPr lang="en-CA" sz="205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2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3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4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5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6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7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8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9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10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11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12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13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14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15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16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17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18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19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20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21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22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23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24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25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26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42097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50283259"/>
              </p:ext>
            </p:extLst>
          </p:nvPr>
        </p:nvGraphicFramePr>
        <p:xfrm>
          <a:off x="274534" y="3103799"/>
          <a:ext cx="11684010" cy="735909"/>
        </p:xfrm>
        <a:graphic>
          <a:graphicData uri="http://schemas.openxmlformats.org/drawingml/2006/table">
            <a:tbl>
              <a:tblPr/>
              <a:tblGrid>
                <a:gridCol w="449385">
                  <a:extLst>
                    <a:ext uri="{9D8B030D-6E8A-4147-A177-3AD203B41FA5}">
                      <a16:colId xmlns:a16="http://schemas.microsoft.com/office/drawing/2014/main" val="1173580605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911832851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1629696277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1119383456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2656457833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2994743483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1504245376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1676806556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3542696517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3743665846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3552867841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3494924533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2217980116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545817404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40618510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3199571918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295916147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4068239853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844289092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3618134310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42011327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2681392467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1676341958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135402333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475921702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200279178"/>
                    </a:ext>
                  </a:extLst>
                </a:gridCol>
              </a:tblGrid>
              <a:tr h="735909"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A</a:t>
                      </a:r>
                      <a:endParaRPr lang="en-CA" sz="205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B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C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D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E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F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G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H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I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J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K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L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b="0" dirty="0"/>
                        <a:t>M</a:t>
                      </a:r>
                      <a:endParaRPr lang="en-CA" sz="205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N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O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P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Q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R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S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T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U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V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W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X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Y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Z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42097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274534" y="1090900"/>
            <a:ext cx="1170454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Qu’est-ce</a:t>
            </a:r>
            <a:r>
              <a:rPr lang="en-US" sz="26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qui </a:t>
            </a:r>
            <a:r>
              <a:rPr lang="en-US" sz="26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est</a:t>
            </a:r>
            <a:r>
              <a:rPr lang="en-US" sz="26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plus grand que la Lune, </a:t>
            </a:r>
            <a:br>
              <a:rPr lang="en-US" sz="26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6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mais</a:t>
            </a:r>
            <a:r>
              <a:rPr lang="en-US" sz="26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beaucoup </a:t>
            </a:r>
            <a:r>
              <a:rPr lang="en-US" sz="26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moins</a:t>
            </a:r>
            <a:r>
              <a:rPr lang="en-US" sz="26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lourd</a:t>
            </a:r>
            <a:r>
              <a:rPr lang="en-US" sz="26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 </a:t>
            </a:r>
            <a:br>
              <a:rPr lang="en-US" sz="26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Pour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connaître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réponse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inscris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dans les cases vides la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lettre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qui correspond à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chaque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nombre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:</a:t>
            </a:r>
            <a:endParaRPr lang="en-CA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>
            <p:custDataLst>
              <p:tags r:id="rId6"/>
            </p:custDataLst>
          </p:nvPr>
        </p:nvSpPr>
        <p:spPr>
          <a:xfrm>
            <a:off x="274534" y="4022411"/>
            <a:ext cx="11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Réponse</a:t>
            </a:r>
            <a:r>
              <a:rPr lang="en-US" sz="2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:</a:t>
            </a:r>
            <a:endParaRPr lang="en-CA" sz="22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255196900"/>
              </p:ext>
            </p:extLst>
          </p:nvPr>
        </p:nvGraphicFramePr>
        <p:xfrm>
          <a:off x="3099757" y="4757502"/>
          <a:ext cx="2128735" cy="587524"/>
        </p:xfrm>
        <a:graphic>
          <a:graphicData uri="http://schemas.openxmlformats.org/drawingml/2006/table">
            <a:tbl>
              <a:tblPr/>
              <a:tblGrid>
                <a:gridCol w="770628">
                  <a:extLst>
                    <a:ext uri="{9D8B030D-6E8A-4147-A177-3AD203B41FA5}">
                      <a16:colId xmlns:a16="http://schemas.microsoft.com/office/drawing/2014/main" val="3605509041"/>
                    </a:ext>
                  </a:extLst>
                </a:gridCol>
                <a:gridCol w="679347">
                  <a:extLst>
                    <a:ext uri="{9D8B030D-6E8A-4147-A177-3AD203B41FA5}">
                      <a16:colId xmlns:a16="http://schemas.microsoft.com/office/drawing/2014/main" val="671674977"/>
                    </a:ext>
                  </a:extLst>
                </a:gridCol>
                <a:gridCol w="678760">
                  <a:extLst>
                    <a:ext uri="{9D8B030D-6E8A-4147-A177-3AD203B41FA5}">
                      <a16:colId xmlns:a16="http://schemas.microsoft.com/office/drawing/2014/main" val="4074149689"/>
                    </a:ext>
                  </a:extLst>
                </a:gridCol>
              </a:tblGrid>
              <a:tr h="58752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19</a:t>
                      </a:r>
                      <a:endParaRPr lang="en-CA" sz="28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15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14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16877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>
            <p:custDataLst>
              <p:tags r:id="rId8"/>
            </p:custDataLst>
          </p:nvPr>
        </p:nvSpPr>
        <p:spPr>
          <a:xfrm>
            <a:off x="3191732" y="6216559"/>
            <a:ext cx="612055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14" action="ppaction://hlinksldjump"/>
              </a:rPr>
              <a:t>Tu as trouvé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14" action="ppaction://hlinksldjump"/>
              </a:rPr>
              <a:t>réponse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14" action="ppaction://hlinksldjump"/>
              </a:rPr>
              <a:t>? Clique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14" action="ppaction://hlinksldjump"/>
              </a:rPr>
              <a:t>ici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2040758079"/>
              </p:ext>
            </p:extLst>
          </p:nvPr>
        </p:nvGraphicFramePr>
        <p:xfrm>
          <a:off x="3099756" y="5345027"/>
          <a:ext cx="2128736" cy="606405"/>
        </p:xfrm>
        <a:graphic>
          <a:graphicData uri="http://schemas.openxmlformats.org/drawingml/2006/table">
            <a:tbl>
              <a:tblPr/>
              <a:tblGrid>
                <a:gridCol w="764878">
                  <a:extLst>
                    <a:ext uri="{9D8B030D-6E8A-4147-A177-3AD203B41FA5}">
                      <a16:colId xmlns:a16="http://schemas.microsoft.com/office/drawing/2014/main" val="2170649466"/>
                    </a:ext>
                  </a:extLst>
                </a:gridCol>
                <a:gridCol w="684362">
                  <a:extLst>
                    <a:ext uri="{9D8B030D-6E8A-4147-A177-3AD203B41FA5}">
                      <a16:colId xmlns:a16="http://schemas.microsoft.com/office/drawing/2014/main" val="2242708169"/>
                    </a:ext>
                  </a:extLst>
                </a:gridCol>
                <a:gridCol w="679496">
                  <a:extLst>
                    <a:ext uri="{9D8B030D-6E8A-4147-A177-3AD203B41FA5}">
                      <a16:colId xmlns:a16="http://schemas.microsoft.com/office/drawing/2014/main" val="1070235557"/>
                    </a:ext>
                  </a:extLst>
                </a:gridCol>
              </a:tblGrid>
              <a:tr h="606405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18701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794821246"/>
              </p:ext>
            </p:extLst>
          </p:nvPr>
        </p:nvGraphicFramePr>
        <p:xfrm>
          <a:off x="6061088" y="4741937"/>
          <a:ext cx="3415421" cy="603090"/>
        </p:xfrm>
        <a:graphic>
          <a:graphicData uri="http://schemas.openxmlformats.org/drawingml/2006/table">
            <a:tbl>
              <a:tblPr/>
              <a:tblGrid>
                <a:gridCol w="695972">
                  <a:extLst>
                    <a:ext uri="{9D8B030D-6E8A-4147-A177-3AD203B41FA5}">
                      <a16:colId xmlns:a16="http://schemas.microsoft.com/office/drawing/2014/main" val="3605509041"/>
                    </a:ext>
                  </a:extLst>
                </a:gridCol>
                <a:gridCol w="712519">
                  <a:extLst>
                    <a:ext uri="{9D8B030D-6E8A-4147-A177-3AD203B41FA5}">
                      <a16:colId xmlns:a16="http://schemas.microsoft.com/office/drawing/2014/main" val="671674977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4074149689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val="3039286601"/>
                    </a:ext>
                  </a:extLst>
                </a:gridCol>
                <a:gridCol w="688769">
                  <a:extLst>
                    <a:ext uri="{9D8B030D-6E8A-4147-A177-3AD203B41FA5}">
                      <a16:colId xmlns:a16="http://schemas.microsoft.com/office/drawing/2014/main" val="1734800007"/>
                    </a:ext>
                  </a:extLst>
                </a:gridCol>
              </a:tblGrid>
              <a:tr h="6030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15</a:t>
                      </a:r>
                      <a:endParaRPr lang="en-CA" sz="28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13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18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16877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1981417592"/>
              </p:ext>
            </p:extLst>
          </p:nvPr>
        </p:nvGraphicFramePr>
        <p:xfrm>
          <a:off x="6061087" y="5345027"/>
          <a:ext cx="3415422" cy="606405"/>
        </p:xfrm>
        <a:graphic>
          <a:graphicData uri="http://schemas.openxmlformats.org/drawingml/2006/table">
            <a:tbl>
              <a:tblPr/>
              <a:tblGrid>
                <a:gridCol w="695973">
                  <a:extLst>
                    <a:ext uri="{9D8B030D-6E8A-4147-A177-3AD203B41FA5}">
                      <a16:colId xmlns:a16="http://schemas.microsoft.com/office/drawing/2014/main" val="2170649466"/>
                    </a:ext>
                  </a:extLst>
                </a:gridCol>
                <a:gridCol w="712519">
                  <a:extLst>
                    <a:ext uri="{9D8B030D-6E8A-4147-A177-3AD203B41FA5}">
                      <a16:colId xmlns:a16="http://schemas.microsoft.com/office/drawing/2014/main" val="2242708169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1070235557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val="2178512068"/>
                    </a:ext>
                  </a:extLst>
                </a:gridCol>
                <a:gridCol w="688769">
                  <a:extLst>
                    <a:ext uri="{9D8B030D-6E8A-4147-A177-3AD203B41FA5}">
                      <a16:colId xmlns:a16="http://schemas.microsoft.com/office/drawing/2014/main" val="365117553"/>
                    </a:ext>
                  </a:extLst>
                </a:gridCol>
              </a:tblGrid>
              <a:tr h="606405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187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556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>
            <p:custDataLst>
              <p:tags r:id="rId1"/>
            </p:custDataLst>
          </p:nvPr>
        </p:nvGrpSpPr>
        <p:grpSpPr>
          <a:xfrm>
            <a:off x="5519154" y="2504516"/>
            <a:ext cx="2684654" cy="3488266"/>
            <a:chOff x="3054663" y="1400490"/>
            <a:chExt cx="3089205" cy="4856778"/>
          </a:xfrm>
        </p:grpSpPr>
        <p:pic>
          <p:nvPicPr>
            <p:cNvPr id="16" name="Picture 15" descr="Blogography × Door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25" t="10241" r="17298" b="9880"/>
            <a:stretch/>
          </p:blipFill>
          <p:spPr>
            <a:xfrm>
              <a:off x="3143175" y="1400490"/>
              <a:ext cx="3000693" cy="4856778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 rot="20967636">
              <a:off x="3054663" y="4202397"/>
              <a:ext cx="1680794" cy="99541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Énigme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dirty="0">
                  <a:solidFill>
                    <a:schemeClr val="tx1"/>
                  </a:solidFill>
                </a:rPr>
                <a:t>n</a:t>
              </a:r>
              <a:r>
                <a:rPr lang="en-US" baseline="30000" dirty="0">
                  <a:solidFill>
                    <a:schemeClr val="tx1"/>
                  </a:solidFill>
                </a:rPr>
                <a:t>o</a:t>
              </a:r>
              <a:r>
                <a:rPr lang="en-US" dirty="0">
                  <a:solidFill>
                    <a:schemeClr val="tx1"/>
                  </a:solidFill>
                </a:rPr>
                <a:t> 3</a:t>
              </a:r>
              <a:endParaRPr lang="en-CA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TextBox 19"/>
          <p:cNvSpPr txBox="1"/>
          <p:nvPr>
            <p:custDataLst>
              <p:tags r:id="rId2"/>
            </p:custDataLst>
          </p:nvPr>
        </p:nvSpPr>
        <p:spPr>
          <a:xfrm>
            <a:off x="6249495" y="3215901"/>
            <a:ext cx="5054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3</a:t>
            </a:r>
            <a:endParaRPr lang="en-CA" sz="4400" b="1" dirty="0"/>
          </a:p>
        </p:txBody>
      </p:sp>
      <p:sp>
        <p:nvSpPr>
          <p:cNvPr id="21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852714" y="451774"/>
            <a:ext cx="10976733" cy="4023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« Je le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sais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: c</a:t>
            </a: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  <a:t>’est 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on ombre! »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«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Félicitations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! »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te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répond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le robot. 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«Tu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peux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maintenant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franchir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troisième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porte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résoudre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dernière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énigme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. »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2780380" y="3800922"/>
            <a:ext cx="2488985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Clique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ici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 pour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ouvrir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porte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52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idth=417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5957" y="2015698"/>
            <a:ext cx="2119551" cy="2119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6438" y="80359"/>
            <a:ext cx="10515600" cy="1325563"/>
          </a:xfrm>
        </p:spPr>
        <p:txBody>
          <a:bodyPr/>
          <a:lstStyle/>
          <a:p>
            <a:pPr algn="ctr"/>
            <a:r>
              <a:rPr lang="fr-CA" dirty="0">
                <a:latin typeface="Verdana" panose="020B0604030504040204" pitchFamily="34" charset="0"/>
                <a:ea typeface="Verdana" panose="020B0604030504040204" pitchFamily="34" charset="0"/>
              </a:rPr>
              <a:t>Énigme n</a:t>
            </a:r>
            <a:r>
              <a:rPr lang="fr-CA" baseline="30000" dirty="0"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fr-CA" dirty="0">
                <a:latin typeface="Verdana" panose="020B0604030504040204" pitchFamily="34" charset="0"/>
                <a:ea typeface="Verdana" panose="020B0604030504040204" pitchFamily="34" charset="0"/>
              </a:rPr>
              <a:t> 3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34502657"/>
              </p:ext>
            </p:extLst>
          </p:nvPr>
        </p:nvGraphicFramePr>
        <p:xfrm>
          <a:off x="1056146" y="3007687"/>
          <a:ext cx="4471540" cy="823891"/>
        </p:xfrm>
        <a:graphic>
          <a:graphicData uri="http://schemas.openxmlformats.org/drawingml/2006/table">
            <a:tbl>
              <a:tblPr/>
              <a:tblGrid>
                <a:gridCol w="558942">
                  <a:extLst>
                    <a:ext uri="{9D8B030D-6E8A-4147-A177-3AD203B41FA5}">
                      <a16:colId xmlns:a16="http://schemas.microsoft.com/office/drawing/2014/main" val="1173580605"/>
                    </a:ext>
                  </a:extLst>
                </a:gridCol>
                <a:gridCol w="558943">
                  <a:extLst>
                    <a:ext uri="{9D8B030D-6E8A-4147-A177-3AD203B41FA5}">
                      <a16:colId xmlns:a16="http://schemas.microsoft.com/office/drawing/2014/main" val="2639269855"/>
                    </a:ext>
                  </a:extLst>
                </a:gridCol>
                <a:gridCol w="558943">
                  <a:extLst>
                    <a:ext uri="{9D8B030D-6E8A-4147-A177-3AD203B41FA5}">
                      <a16:colId xmlns:a16="http://schemas.microsoft.com/office/drawing/2014/main" val="1801642123"/>
                    </a:ext>
                  </a:extLst>
                </a:gridCol>
                <a:gridCol w="558942">
                  <a:extLst>
                    <a:ext uri="{9D8B030D-6E8A-4147-A177-3AD203B41FA5}">
                      <a16:colId xmlns:a16="http://schemas.microsoft.com/office/drawing/2014/main" val="1996433901"/>
                    </a:ext>
                  </a:extLst>
                </a:gridCol>
                <a:gridCol w="558942">
                  <a:extLst>
                    <a:ext uri="{9D8B030D-6E8A-4147-A177-3AD203B41FA5}">
                      <a16:colId xmlns:a16="http://schemas.microsoft.com/office/drawing/2014/main" val="2962417149"/>
                    </a:ext>
                  </a:extLst>
                </a:gridCol>
                <a:gridCol w="558943">
                  <a:extLst>
                    <a:ext uri="{9D8B030D-6E8A-4147-A177-3AD203B41FA5}">
                      <a16:colId xmlns:a16="http://schemas.microsoft.com/office/drawing/2014/main" val="2530350418"/>
                    </a:ext>
                  </a:extLst>
                </a:gridCol>
                <a:gridCol w="558943">
                  <a:extLst>
                    <a:ext uri="{9D8B030D-6E8A-4147-A177-3AD203B41FA5}">
                      <a16:colId xmlns:a16="http://schemas.microsoft.com/office/drawing/2014/main" val="2848659397"/>
                    </a:ext>
                  </a:extLst>
                </a:gridCol>
                <a:gridCol w="558942">
                  <a:extLst>
                    <a:ext uri="{9D8B030D-6E8A-4147-A177-3AD203B41FA5}">
                      <a16:colId xmlns:a16="http://schemas.microsoft.com/office/drawing/2014/main" val="3211166992"/>
                    </a:ext>
                  </a:extLst>
                </a:gridCol>
              </a:tblGrid>
              <a:tr h="823891">
                <a:tc>
                  <a:txBody>
                    <a:bodyPr/>
                    <a:lstStyle/>
                    <a:p>
                      <a:pPr algn="ctr"/>
                      <a:r>
                        <a:rPr lang="fr-CA" sz="2200" b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en-CA" sz="22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b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en-CA" sz="22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b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</a:t>
                      </a:r>
                      <a:endParaRPr lang="en-CA" sz="22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b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endParaRPr lang="en-CA" sz="22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b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</a:t>
                      </a:r>
                      <a:endParaRPr lang="en-CA" sz="22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b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</a:t>
                      </a:r>
                      <a:endParaRPr lang="en-CA" sz="22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b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</a:t>
                      </a:r>
                      <a:endParaRPr lang="en-CA" sz="22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b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</a:t>
                      </a:r>
                      <a:endParaRPr lang="en-CA" sz="22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42097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46459880"/>
              </p:ext>
            </p:extLst>
          </p:nvPr>
        </p:nvGraphicFramePr>
        <p:xfrm>
          <a:off x="1054911" y="2197044"/>
          <a:ext cx="4472776" cy="810644"/>
        </p:xfrm>
        <a:graphic>
          <a:graphicData uri="http://schemas.openxmlformats.org/drawingml/2006/table">
            <a:tbl>
              <a:tblPr/>
              <a:tblGrid>
                <a:gridCol w="559097">
                  <a:extLst>
                    <a:ext uri="{9D8B030D-6E8A-4147-A177-3AD203B41FA5}">
                      <a16:colId xmlns:a16="http://schemas.microsoft.com/office/drawing/2014/main" val="1173580605"/>
                    </a:ext>
                  </a:extLst>
                </a:gridCol>
                <a:gridCol w="559097">
                  <a:extLst>
                    <a:ext uri="{9D8B030D-6E8A-4147-A177-3AD203B41FA5}">
                      <a16:colId xmlns:a16="http://schemas.microsoft.com/office/drawing/2014/main" val="1251385614"/>
                    </a:ext>
                  </a:extLst>
                </a:gridCol>
                <a:gridCol w="559097">
                  <a:extLst>
                    <a:ext uri="{9D8B030D-6E8A-4147-A177-3AD203B41FA5}">
                      <a16:colId xmlns:a16="http://schemas.microsoft.com/office/drawing/2014/main" val="1570632341"/>
                    </a:ext>
                  </a:extLst>
                </a:gridCol>
                <a:gridCol w="559097">
                  <a:extLst>
                    <a:ext uri="{9D8B030D-6E8A-4147-A177-3AD203B41FA5}">
                      <a16:colId xmlns:a16="http://schemas.microsoft.com/office/drawing/2014/main" val="442862007"/>
                    </a:ext>
                  </a:extLst>
                </a:gridCol>
                <a:gridCol w="559097">
                  <a:extLst>
                    <a:ext uri="{9D8B030D-6E8A-4147-A177-3AD203B41FA5}">
                      <a16:colId xmlns:a16="http://schemas.microsoft.com/office/drawing/2014/main" val="3521537430"/>
                    </a:ext>
                  </a:extLst>
                </a:gridCol>
                <a:gridCol w="559097">
                  <a:extLst>
                    <a:ext uri="{9D8B030D-6E8A-4147-A177-3AD203B41FA5}">
                      <a16:colId xmlns:a16="http://schemas.microsoft.com/office/drawing/2014/main" val="1728237740"/>
                    </a:ext>
                  </a:extLst>
                </a:gridCol>
                <a:gridCol w="559097">
                  <a:extLst>
                    <a:ext uri="{9D8B030D-6E8A-4147-A177-3AD203B41FA5}">
                      <a16:colId xmlns:a16="http://schemas.microsoft.com/office/drawing/2014/main" val="2214483638"/>
                    </a:ext>
                  </a:extLst>
                </a:gridCol>
                <a:gridCol w="559097">
                  <a:extLst>
                    <a:ext uri="{9D8B030D-6E8A-4147-A177-3AD203B41FA5}">
                      <a16:colId xmlns:a16="http://schemas.microsoft.com/office/drawing/2014/main" val="72538985"/>
                    </a:ext>
                  </a:extLst>
                </a:gridCol>
              </a:tblGrid>
              <a:tr h="810644">
                <a:tc>
                  <a:txBody>
                    <a:bodyPr/>
                    <a:lstStyle/>
                    <a:p>
                      <a:pPr algn="ctr"/>
                      <a:r>
                        <a:rPr lang="fr-CA" sz="22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Z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Q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420973"/>
                  </a:ext>
                </a:extLst>
              </a:tr>
            </a:tbl>
          </a:graphicData>
        </a:graphic>
      </p:graphicFrame>
      <p:sp>
        <p:nvSpPr>
          <p:cNvPr id="41" name="TextBox 40"/>
          <p:cNvSpPr txBox="1"/>
          <p:nvPr>
            <p:custDataLst>
              <p:tags r:id="rId5"/>
            </p:custDataLst>
          </p:nvPr>
        </p:nvSpPr>
        <p:spPr>
          <a:xfrm>
            <a:off x="766438" y="1183103"/>
            <a:ext cx="11033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  <a:t>La grille ci-dessous t’aidera à résoudre l’énigme. </a:t>
            </a:r>
            <a:b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  <a:t>Associe chaque lettre du haut avec la lettre qui apparaît en-dessous.</a:t>
            </a:r>
          </a:p>
        </p:txBody>
      </p:sp>
      <p:sp>
        <p:nvSpPr>
          <p:cNvPr id="42" name="Rectangle 41"/>
          <p:cNvSpPr/>
          <p:nvPr>
            <p:custDataLst>
              <p:tags r:id="rId6"/>
            </p:custDataLst>
          </p:nvPr>
        </p:nvSpPr>
        <p:spPr>
          <a:xfrm>
            <a:off x="5650523" y="2173244"/>
            <a:ext cx="39439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3000" b="1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Quelle est </a:t>
            </a:r>
            <a:br>
              <a:rPr lang="fr-CA" sz="3000" b="1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A" sz="3000" b="1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collation préférée des extraterrestres?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278410643"/>
              </p:ext>
            </p:extLst>
          </p:nvPr>
        </p:nvGraphicFramePr>
        <p:xfrm>
          <a:off x="1056146" y="4632331"/>
          <a:ext cx="1915607" cy="483194"/>
        </p:xfrm>
        <a:graphic>
          <a:graphicData uri="http://schemas.openxmlformats.org/drawingml/2006/table">
            <a:tbl>
              <a:tblPr/>
              <a:tblGrid>
                <a:gridCol w="638535">
                  <a:extLst>
                    <a:ext uri="{9D8B030D-6E8A-4147-A177-3AD203B41FA5}">
                      <a16:colId xmlns:a16="http://schemas.microsoft.com/office/drawing/2014/main" val="2170649466"/>
                    </a:ext>
                  </a:extLst>
                </a:gridCol>
                <a:gridCol w="638537">
                  <a:extLst>
                    <a:ext uri="{9D8B030D-6E8A-4147-A177-3AD203B41FA5}">
                      <a16:colId xmlns:a16="http://schemas.microsoft.com/office/drawing/2014/main" val="995462755"/>
                    </a:ext>
                  </a:extLst>
                </a:gridCol>
                <a:gridCol w="638535">
                  <a:extLst>
                    <a:ext uri="{9D8B030D-6E8A-4147-A177-3AD203B41FA5}">
                      <a16:colId xmlns:a16="http://schemas.microsoft.com/office/drawing/2014/main" val="421703335"/>
                    </a:ext>
                  </a:extLst>
                </a:gridCol>
              </a:tblGrid>
              <a:tr h="483194">
                <a:tc>
                  <a:txBody>
                    <a:bodyPr/>
                    <a:lstStyle/>
                    <a:p>
                      <a:pPr algn="ctr"/>
                      <a:r>
                        <a:rPr lang="fr-CA" sz="22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Q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187011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207644759"/>
              </p:ext>
            </p:extLst>
          </p:nvPr>
        </p:nvGraphicFramePr>
        <p:xfrm>
          <a:off x="1056146" y="5098122"/>
          <a:ext cx="1915607" cy="518160"/>
        </p:xfrm>
        <a:graphic>
          <a:graphicData uri="http://schemas.openxmlformats.org/drawingml/2006/table">
            <a:tbl>
              <a:tblPr/>
              <a:tblGrid>
                <a:gridCol w="638535">
                  <a:extLst>
                    <a:ext uri="{9D8B030D-6E8A-4147-A177-3AD203B41FA5}">
                      <a16:colId xmlns:a16="http://schemas.microsoft.com/office/drawing/2014/main" val="2170649466"/>
                    </a:ext>
                  </a:extLst>
                </a:gridCol>
                <a:gridCol w="638537">
                  <a:extLst>
                    <a:ext uri="{9D8B030D-6E8A-4147-A177-3AD203B41FA5}">
                      <a16:colId xmlns:a16="http://schemas.microsoft.com/office/drawing/2014/main" val="1012829676"/>
                    </a:ext>
                  </a:extLst>
                </a:gridCol>
                <a:gridCol w="638535">
                  <a:extLst>
                    <a:ext uri="{9D8B030D-6E8A-4147-A177-3AD203B41FA5}">
                      <a16:colId xmlns:a16="http://schemas.microsoft.com/office/drawing/2014/main" val="890749969"/>
                    </a:ext>
                  </a:extLst>
                </a:gridCol>
              </a:tblGrid>
              <a:tr h="483194"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187011"/>
                  </a:ext>
                </a:extLst>
              </a:tr>
            </a:tbl>
          </a:graphicData>
        </a:graphic>
      </p:graphicFrame>
      <p:sp>
        <p:nvSpPr>
          <p:cNvPr id="75" name="TextBox 74"/>
          <p:cNvSpPr txBox="1"/>
          <p:nvPr>
            <p:custDataLst>
              <p:tags r:id="rId9"/>
            </p:custDataLst>
          </p:nvPr>
        </p:nvSpPr>
        <p:spPr>
          <a:xfrm>
            <a:off x="2971754" y="5991845"/>
            <a:ext cx="6622674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hlinkClick r:id="rId17" action="ppaction://hlinksldjump"/>
              </a:rPr>
              <a:t>Tu as trouvé la réponse? Clique ici</a:t>
            </a:r>
            <a:endParaRPr lang="fr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13" name="Table 49">
            <a:extLst>
              <a:ext uri="{FF2B5EF4-FFF2-40B4-BE49-F238E27FC236}">
                <a16:creationId xmlns:a16="http://schemas.microsoft.com/office/drawing/2014/main" id="{2CB1D289-DDB2-07AD-C3DA-ED2F44BAD4C0}"/>
              </a:ext>
            </a:extLst>
          </p:cNvPr>
          <p:cNvGraphicFramePr>
            <a:graphicFrameLocks noGrp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249882036"/>
              </p:ext>
            </p:extLst>
          </p:nvPr>
        </p:nvGraphicFramePr>
        <p:xfrm>
          <a:off x="3524858" y="5093526"/>
          <a:ext cx="3615260" cy="519092"/>
        </p:xfrm>
        <a:graphic>
          <a:graphicData uri="http://schemas.openxmlformats.org/drawingml/2006/table">
            <a:tbl>
              <a:tblPr/>
              <a:tblGrid>
                <a:gridCol w="723052">
                  <a:extLst>
                    <a:ext uri="{9D8B030D-6E8A-4147-A177-3AD203B41FA5}">
                      <a16:colId xmlns:a16="http://schemas.microsoft.com/office/drawing/2014/main" val="2170649466"/>
                    </a:ext>
                  </a:extLst>
                </a:gridCol>
                <a:gridCol w="723052">
                  <a:extLst>
                    <a:ext uri="{9D8B030D-6E8A-4147-A177-3AD203B41FA5}">
                      <a16:colId xmlns:a16="http://schemas.microsoft.com/office/drawing/2014/main" val="1682800267"/>
                    </a:ext>
                  </a:extLst>
                </a:gridCol>
                <a:gridCol w="723052">
                  <a:extLst>
                    <a:ext uri="{9D8B030D-6E8A-4147-A177-3AD203B41FA5}">
                      <a16:colId xmlns:a16="http://schemas.microsoft.com/office/drawing/2014/main" val="2242708169"/>
                    </a:ext>
                  </a:extLst>
                </a:gridCol>
                <a:gridCol w="723052">
                  <a:extLst>
                    <a:ext uri="{9D8B030D-6E8A-4147-A177-3AD203B41FA5}">
                      <a16:colId xmlns:a16="http://schemas.microsoft.com/office/drawing/2014/main" val="1070235557"/>
                    </a:ext>
                  </a:extLst>
                </a:gridCol>
                <a:gridCol w="723052">
                  <a:extLst>
                    <a:ext uri="{9D8B030D-6E8A-4147-A177-3AD203B41FA5}">
                      <a16:colId xmlns:a16="http://schemas.microsoft.com/office/drawing/2014/main" val="2178512068"/>
                    </a:ext>
                  </a:extLst>
                </a:gridCol>
              </a:tblGrid>
              <a:tr h="519092"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187011"/>
                  </a:ext>
                </a:extLst>
              </a:tr>
            </a:tbl>
          </a:graphicData>
        </a:graphic>
      </p:graphicFrame>
      <p:graphicFrame>
        <p:nvGraphicFramePr>
          <p:cNvPr id="14" name="Table 50">
            <a:extLst>
              <a:ext uri="{FF2B5EF4-FFF2-40B4-BE49-F238E27FC236}">
                <a16:creationId xmlns:a16="http://schemas.microsoft.com/office/drawing/2014/main" id="{18751802-BDEC-ED44-A104-1410276028E2}"/>
              </a:ext>
            </a:extLst>
          </p:cNvPr>
          <p:cNvGraphicFramePr>
            <a:graphicFrameLocks noGrp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1570271535"/>
              </p:ext>
            </p:extLst>
          </p:nvPr>
        </p:nvGraphicFramePr>
        <p:xfrm>
          <a:off x="3524858" y="4623130"/>
          <a:ext cx="3615260" cy="483194"/>
        </p:xfrm>
        <a:graphic>
          <a:graphicData uri="http://schemas.openxmlformats.org/drawingml/2006/table">
            <a:tbl>
              <a:tblPr/>
              <a:tblGrid>
                <a:gridCol w="726575">
                  <a:extLst>
                    <a:ext uri="{9D8B030D-6E8A-4147-A177-3AD203B41FA5}">
                      <a16:colId xmlns:a16="http://schemas.microsoft.com/office/drawing/2014/main" val="2170649466"/>
                    </a:ext>
                  </a:extLst>
                </a:gridCol>
                <a:gridCol w="719529">
                  <a:extLst>
                    <a:ext uri="{9D8B030D-6E8A-4147-A177-3AD203B41FA5}">
                      <a16:colId xmlns:a16="http://schemas.microsoft.com/office/drawing/2014/main" val="1682800267"/>
                    </a:ext>
                  </a:extLst>
                </a:gridCol>
                <a:gridCol w="723052">
                  <a:extLst>
                    <a:ext uri="{9D8B030D-6E8A-4147-A177-3AD203B41FA5}">
                      <a16:colId xmlns:a16="http://schemas.microsoft.com/office/drawing/2014/main" val="2242708169"/>
                    </a:ext>
                  </a:extLst>
                </a:gridCol>
                <a:gridCol w="723052">
                  <a:extLst>
                    <a:ext uri="{9D8B030D-6E8A-4147-A177-3AD203B41FA5}">
                      <a16:colId xmlns:a16="http://schemas.microsoft.com/office/drawing/2014/main" val="365117553"/>
                    </a:ext>
                  </a:extLst>
                </a:gridCol>
                <a:gridCol w="723052">
                  <a:extLst>
                    <a:ext uri="{9D8B030D-6E8A-4147-A177-3AD203B41FA5}">
                      <a16:colId xmlns:a16="http://schemas.microsoft.com/office/drawing/2014/main" val="2328741108"/>
                    </a:ext>
                  </a:extLst>
                </a:gridCol>
              </a:tblGrid>
              <a:tr h="483194">
                <a:tc>
                  <a:txBody>
                    <a:bodyPr/>
                    <a:lstStyle/>
                    <a:p>
                      <a:pPr marL="0" indent="0" algn="ctr"/>
                      <a:r>
                        <a:rPr lang="fr-CA" sz="22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    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2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187011"/>
                  </a:ext>
                </a:extLst>
              </a:tr>
            </a:tbl>
          </a:graphicData>
        </a:graphic>
      </p:graphicFrame>
      <p:graphicFrame>
        <p:nvGraphicFramePr>
          <p:cNvPr id="15" name="Table 49">
            <a:extLst>
              <a:ext uri="{FF2B5EF4-FFF2-40B4-BE49-F238E27FC236}">
                <a16:creationId xmlns:a16="http://schemas.microsoft.com/office/drawing/2014/main" id="{783F1714-C702-EF4F-5F93-D3C119206142}"/>
              </a:ext>
            </a:extLst>
          </p:cNvPr>
          <p:cNvGraphicFramePr>
            <a:graphicFrameLocks noGrp="1"/>
          </p:cNvGraphicFramePr>
          <p:nvPr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2719252849"/>
              </p:ext>
            </p:extLst>
          </p:nvPr>
        </p:nvGraphicFramePr>
        <p:xfrm>
          <a:off x="7631289" y="5093526"/>
          <a:ext cx="3136368" cy="519092"/>
        </p:xfrm>
        <a:graphic>
          <a:graphicData uri="http://schemas.openxmlformats.org/drawingml/2006/table">
            <a:tbl>
              <a:tblPr/>
              <a:tblGrid>
                <a:gridCol w="784092">
                  <a:extLst>
                    <a:ext uri="{9D8B030D-6E8A-4147-A177-3AD203B41FA5}">
                      <a16:colId xmlns:a16="http://schemas.microsoft.com/office/drawing/2014/main" val="2170649466"/>
                    </a:ext>
                  </a:extLst>
                </a:gridCol>
                <a:gridCol w="784092">
                  <a:extLst>
                    <a:ext uri="{9D8B030D-6E8A-4147-A177-3AD203B41FA5}">
                      <a16:colId xmlns:a16="http://schemas.microsoft.com/office/drawing/2014/main" val="185437040"/>
                    </a:ext>
                  </a:extLst>
                </a:gridCol>
                <a:gridCol w="784092">
                  <a:extLst>
                    <a:ext uri="{9D8B030D-6E8A-4147-A177-3AD203B41FA5}">
                      <a16:colId xmlns:a16="http://schemas.microsoft.com/office/drawing/2014/main" val="1180157252"/>
                    </a:ext>
                  </a:extLst>
                </a:gridCol>
                <a:gridCol w="784092">
                  <a:extLst>
                    <a:ext uri="{9D8B030D-6E8A-4147-A177-3AD203B41FA5}">
                      <a16:colId xmlns:a16="http://schemas.microsoft.com/office/drawing/2014/main" val="3149113231"/>
                    </a:ext>
                  </a:extLst>
                </a:gridCol>
              </a:tblGrid>
              <a:tr h="519092"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187011"/>
                  </a:ext>
                </a:extLst>
              </a:tr>
            </a:tbl>
          </a:graphicData>
        </a:graphic>
      </p:graphicFrame>
      <p:graphicFrame>
        <p:nvGraphicFramePr>
          <p:cNvPr id="16" name="Table 50">
            <a:extLst>
              <a:ext uri="{FF2B5EF4-FFF2-40B4-BE49-F238E27FC236}">
                <a16:creationId xmlns:a16="http://schemas.microsoft.com/office/drawing/2014/main" id="{5CAA654E-347C-745B-9E98-9E412D4E976C}"/>
              </a:ext>
            </a:extLst>
          </p:cNvPr>
          <p:cNvGraphicFramePr>
            <a:graphicFrameLocks noGrp="1"/>
          </p:cNvGraphicFramePr>
          <p:nvPr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737338675"/>
              </p:ext>
            </p:extLst>
          </p:nvPr>
        </p:nvGraphicFramePr>
        <p:xfrm>
          <a:off x="7631289" y="4623130"/>
          <a:ext cx="3136368" cy="483194"/>
        </p:xfrm>
        <a:graphic>
          <a:graphicData uri="http://schemas.openxmlformats.org/drawingml/2006/table">
            <a:tbl>
              <a:tblPr/>
              <a:tblGrid>
                <a:gridCol w="784092">
                  <a:extLst>
                    <a:ext uri="{9D8B030D-6E8A-4147-A177-3AD203B41FA5}">
                      <a16:colId xmlns:a16="http://schemas.microsoft.com/office/drawing/2014/main" val="2170649466"/>
                    </a:ext>
                  </a:extLst>
                </a:gridCol>
                <a:gridCol w="784092">
                  <a:extLst>
                    <a:ext uri="{9D8B030D-6E8A-4147-A177-3AD203B41FA5}">
                      <a16:colId xmlns:a16="http://schemas.microsoft.com/office/drawing/2014/main" val="1289516522"/>
                    </a:ext>
                  </a:extLst>
                </a:gridCol>
                <a:gridCol w="784092">
                  <a:extLst>
                    <a:ext uri="{9D8B030D-6E8A-4147-A177-3AD203B41FA5}">
                      <a16:colId xmlns:a16="http://schemas.microsoft.com/office/drawing/2014/main" val="608952734"/>
                    </a:ext>
                  </a:extLst>
                </a:gridCol>
                <a:gridCol w="784092">
                  <a:extLst>
                    <a:ext uri="{9D8B030D-6E8A-4147-A177-3AD203B41FA5}">
                      <a16:colId xmlns:a16="http://schemas.microsoft.com/office/drawing/2014/main" val="3831312966"/>
                    </a:ext>
                  </a:extLst>
                </a:gridCol>
              </a:tblGrid>
              <a:tr h="483194">
                <a:tc>
                  <a:txBody>
                    <a:bodyPr/>
                    <a:lstStyle/>
                    <a:p>
                      <a:pPr marL="0" indent="0" algn="ctr"/>
                      <a:r>
                        <a:rPr lang="fr-CA" sz="22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CA" sz="22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CA" sz="22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fr-CA" sz="22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Z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187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986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>
            <p:custDataLst>
              <p:tags r:id="rId1"/>
            </p:custDataLst>
          </p:nvPr>
        </p:nvGrpSpPr>
        <p:grpSpPr>
          <a:xfrm>
            <a:off x="4492055" y="3260361"/>
            <a:ext cx="2684654" cy="3488266"/>
            <a:chOff x="3054663" y="1400490"/>
            <a:chExt cx="3089205" cy="4856778"/>
          </a:xfrm>
        </p:grpSpPr>
        <p:pic>
          <p:nvPicPr>
            <p:cNvPr id="5" name="Picture 4" descr="Blogography × Door"/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25" t="10241" r="17298" b="9880"/>
            <a:stretch/>
          </p:blipFill>
          <p:spPr>
            <a:xfrm>
              <a:off x="3143175" y="1400490"/>
              <a:ext cx="3000693" cy="4856778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 rot="20967636">
              <a:off x="3054663" y="4202397"/>
              <a:ext cx="1680794" cy="99541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</a:rPr>
                <a:t>EXIT!</a:t>
              </a:r>
              <a:endParaRPr lang="en-CA" sz="28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028" name="Picture 4" descr="Old Key Clipart - Clipart Suggest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258" y="4823238"/>
            <a:ext cx="2079625" cy="1320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80649" y="428049"/>
            <a:ext cx="11113471" cy="3111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 as la bonne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réponse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: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barre Mars. 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Ploc</a:t>
            </a: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clé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tombe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du plafond.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Enfin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peux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ouvrir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sortir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Il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était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temps, car derrière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 sol se met à trembler, et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voix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lance dans un haut-parleur : « 3, 2, 1, décollage! »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 OUF! », dis-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et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files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maison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 rot="19067994">
            <a:off x="2378857" y="4819828"/>
            <a:ext cx="880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>
                <a:latin typeface="Verdana" panose="020B0604030504040204" pitchFamily="34" charset="0"/>
                <a:ea typeface="Verdana" panose="020B0604030504040204" pitchFamily="34" charset="0"/>
              </a:rPr>
              <a:t>Ploc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  <a:endParaRPr lang="en-CA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2" name="Straight Connector 11"/>
          <p:cNvCxnSpPr/>
          <p:nvPr>
            <p:custDataLst>
              <p:tags r:id="rId5"/>
            </p:custDataLst>
          </p:nvPr>
        </p:nvCxnSpPr>
        <p:spPr>
          <a:xfrm flipV="1">
            <a:off x="2999846" y="4399882"/>
            <a:ext cx="0" cy="126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>
            <p:custDataLst>
              <p:tags r:id="rId6"/>
            </p:custDataLst>
          </p:nvPr>
        </p:nvCxnSpPr>
        <p:spPr>
          <a:xfrm flipV="1">
            <a:off x="2216462" y="5257639"/>
            <a:ext cx="152400" cy="215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>
            <p:custDataLst>
              <p:tags r:id="rId7"/>
            </p:custDataLst>
          </p:nvPr>
        </p:nvCxnSpPr>
        <p:spPr>
          <a:xfrm flipV="1">
            <a:off x="3210124" y="4672386"/>
            <a:ext cx="161176" cy="56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>
            <p:custDataLst>
              <p:tags r:id="rId8"/>
            </p:custDataLst>
          </p:nvPr>
        </p:nvCxnSpPr>
        <p:spPr>
          <a:xfrm flipV="1">
            <a:off x="2412430" y="5406452"/>
            <a:ext cx="0" cy="126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>
            <p:custDataLst>
              <p:tags r:id="rId9"/>
            </p:custDataLst>
          </p:nvPr>
        </p:nvCxnSpPr>
        <p:spPr>
          <a:xfrm flipV="1">
            <a:off x="3088638" y="4418205"/>
            <a:ext cx="152400" cy="215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>
            <p:custDataLst>
              <p:tags r:id="rId10"/>
            </p:custDataLst>
          </p:nvPr>
        </p:nvCxnSpPr>
        <p:spPr>
          <a:xfrm flipV="1">
            <a:off x="2193930" y="5200738"/>
            <a:ext cx="161176" cy="56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>
            <p:custDataLst>
              <p:tags r:id="rId11"/>
            </p:custDataLst>
          </p:nvPr>
        </p:nvSpPr>
        <p:spPr>
          <a:xfrm rot="20902878">
            <a:off x="4285194" y="5214733"/>
            <a:ext cx="1734440" cy="83099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800" dirty="0">
              <a:latin typeface="Verdana" panose="020B0604030504040204" pitchFamily="34" charset="0"/>
              <a:ea typeface="Verdana" panose="020B0604030504040204" pitchFamily="34" charset="0"/>
              <a:hlinkClick r:id="rId16" action="ppaction://hlinksldjump"/>
            </a:endParaRPr>
          </a:p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16" action="ppaction://hlinksldjump"/>
              </a:rPr>
              <a:t>Clique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16" action="ppaction://hlinksldjump"/>
              </a:rPr>
              <a:t>ici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16" action="ppaction://hlinksldjump"/>
              </a:rPr>
              <a:t> pour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16" action="ppaction://hlinksldjump"/>
              </a:rPr>
              <a:t>sortir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878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idth=13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48" y="210517"/>
            <a:ext cx="1257300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792745" y="2740077"/>
            <a:ext cx="7828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Verdana" panose="020B0604030504040204" pitchFamily="34" charset="0"/>
                <a:ea typeface="Verdana" panose="020B0604030504040204" pitchFamily="34" charset="0"/>
              </a:rPr>
              <a:t>Fin </a:t>
            </a:r>
            <a:endParaRPr lang="en-CA" sz="7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367448" y="3571484"/>
            <a:ext cx="3286516" cy="3286516"/>
          </a:xfrm>
          <a:prstGeom prst="rect">
            <a:avLst/>
          </a:prstGeom>
        </p:spPr>
      </p:pic>
      <p:pic>
        <p:nvPicPr>
          <p:cNvPr id="8194" name="Picture 2" descr="https://images.prismic.io/tdsrcstaff/21bbca2c-d1af-4fc8-ba76-7099c103bb81_23+stickers+3.jpg?auto=compress,format?auto=compress,format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131382" y="222598"/>
            <a:ext cx="3161723" cy="316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34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images.prismic.io/tdsrcstaff/97f9041d-c4bd-4fde-9447-af0985cd7520_19-02+pre-reader+notebook+Introduction.jpg?auto=compress,format?auto=compress,forma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811" y="2314882"/>
            <a:ext cx="4155303" cy="4155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42692" y="734049"/>
            <a:ext cx="11043425" cy="379110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Quel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beau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soir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d’été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Tu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rentres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à pied à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maison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après ton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natation.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Mais que vois-tu de l’autre côté de la rue?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Des enfants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grimpent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sur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passerelle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entrent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dans un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drôle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cube. On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dirait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petite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fusée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remplie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livres…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CA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542692" y="2978269"/>
            <a:ext cx="7758160" cy="2800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 Bizarre! Je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n’avais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jamais vu de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bibliothèque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»,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penses-tu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« Allons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voir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ça de plus près. »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 ton tour, 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franchis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passerelle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refermes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doucement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derrière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Ding! Une clochette r</a:t>
            </a:r>
            <a:r>
              <a:rPr lang="fr-CA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ésonne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 et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disparaît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786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780330" y="1208167"/>
            <a:ext cx="10515600" cy="22225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638828" y="829296"/>
            <a:ext cx="7746890" cy="1876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Dans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biblioth</a:t>
            </a:r>
            <a:r>
              <a:rPr lang="fr-CA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èque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pas un bruit. </a:t>
            </a:r>
            <a:b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enfants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lisent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Où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passée </a:t>
            </a:r>
            <a:b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»,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leur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demandes-tu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b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638828" y="2818462"/>
            <a:ext cx="11148163" cy="2811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Personne ne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répond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 pour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bonne raison :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pas de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vrais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enfants,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hologrammes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Sapristi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que se passe-t-il par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endParaRPr lang="fr-CA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 traverses la bibliothèque sur la pointe des pieds. Tiens! Voilà un escalier. </a:t>
            </a:r>
            <a:b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bas, un couloir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mène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jusqu’à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où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ENTREZ. 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Tu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tournes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poig</a:t>
            </a: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  <a:t>née…</a:t>
            </a:r>
            <a:endParaRPr lang="en-CA" dirty="0"/>
          </a:p>
        </p:txBody>
      </p:sp>
      <p:pic>
        <p:nvPicPr>
          <p:cNvPr id="6148" name="Picture 4" descr="https://images.prismic.io/tdsrcstaff/9a666b06-5b66-4477-81c5-acdebb19ad45_19-01+pre-reader+notebook+reading.jpg?auto=compress,format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253" y="892020"/>
            <a:ext cx="4205820" cy="168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196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57666" y="981023"/>
            <a:ext cx="6178031" cy="4768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Surprise! Devant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étrange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créature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gymnastique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Est-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lézard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b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 que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soulève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-t-il à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chaque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bout de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barre? </a:t>
            </a:r>
            <a:b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dirait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des livres…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 Bonsoir,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dit</a:t>
            </a: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 créature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Bienvenue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dans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notre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bibliothèque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spéciale-spatiale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plus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plus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des muscles.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N’hésite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pas à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rester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toute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nuit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pour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t’entraîner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b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Euh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pour lire, je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veux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dire! »</a:t>
            </a:r>
            <a:b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Picture 2" descr="https://images.prismic.io/tdsrcstaff/2f9f5f36-01d1-4c59-97dd-f164af5c3252_20-14+notebook+reading+goal.jpg?auto=compress,format?auto=compress,format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575" y="501040"/>
            <a:ext cx="3498938" cy="524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128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09221" y="673566"/>
            <a:ext cx="7205678" cy="46623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 Non merci,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réponds-tu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Je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dois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rentrer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chez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sinon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parents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vont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s’inquiéter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Pouvez-vous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m’aider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à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sortir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d’ici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»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seule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sortie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au bout du couloir,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créature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Mais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fermée à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clé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Pour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l’ouvrir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il faut un code que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personne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n’a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jamais trouvé. Vas-y, et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vite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car nous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allons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bientôt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nous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envoler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galaxie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éloignée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» 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8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-40000" contrast="-20000"/>
                    </a14:imgEffect>
                  </a14:imgLayer>
                </a14:imgProps>
              </a:ext>
            </a:extLst>
          </a:blip>
          <a:srcRect l="3047" t="6685" r="3601" b="3261"/>
          <a:stretch/>
        </p:blipFill>
        <p:spPr>
          <a:xfrm>
            <a:off x="8056191" y="1278451"/>
            <a:ext cx="3757961" cy="3534936"/>
          </a:xfrm>
          <a:prstGeom prst="rect">
            <a:avLst/>
          </a:prstGeom>
        </p:spPr>
      </p:pic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9500259" y="2514970"/>
            <a:ext cx="100940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</a:rPr>
              <a:t>  </a:t>
            </a:r>
            <a:r>
              <a:rPr lang="en-US" sz="1600" b="1" dirty="0">
                <a:solidFill>
                  <a:schemeClr val="bg1"/>
                </a:solidFill>
              </a:rPr>
              <a:t>SORTIE</a:t>
            </a:r>
            <a:endParaRPr lang="en-CA" sz="1600" b="1" dirty="0">
              <a:solidFill>
                <a:schemeClr val="bg1"/>
              </a:solidFill>
            </a:endParaRPr>
          </a:p>
        </p:txBody>
      </p:sp>
      <p:pic>
        <p:nvPicPr>
          <p:cNvPr id="7" name="Picture 6" descr="codeklavier | Free SV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422" y="2998418"/>
            <a:ext cx="322044" cy="32204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5A221104-1415-BA6A-BFE0-B7CE2338F9A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509222" y="5213268"/>
            <a:ext cx="10249822" cy="953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D’accord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merci! », dis-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puis tu cours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jusqu’au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bout du couloir.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715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695150" y="1849655"/>
            <a:ext cx="10783229" cy="3590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869539" y="560400"/>
            <a:ext cx="10781686" cy="3673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Hé oui! Il y a bel et bien un verrou sur la porte, avec des numéros. </a:t>
            </a:r>
            <a:b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 côté, cette énigme :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fr-CA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Trouve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les deux </a:t>
            </a:r>
            <a:r>
              <a:rPr lang="en-US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nombres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manquants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dans </a:t>
            </a:r>
            <a:r>
              <a:rPr lang="en-US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cette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séquence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obtiendras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 code pour </a:t>
            </a:r>
            <a:r>
              <a:rPr lang="en-US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ouvrir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 </a:t>
            </a:r>
            <a:r>
              <a:rPr lang="en-US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porte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869539" y="3446907"/>
            <a:ext cx="76733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Verdana" panose="020B0604030504040204" pitchFamily="34" charset="0"/>
                <a:ea typeface="Verdana" panose="020B0604030504040204" pitchFamily="34" charset="0"/>
              </a:rPr>
              <a:t>90, 85, 75, 60, ___ , ___</a:t>
            </a:r>
            <a:endParaRPr lang="en-CA" sz="4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>
            <a:hlinkClick r:id="rId9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077837" y="5733368"/>
            <a:ext cx="3266323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9" action="ppaction://hlinksldjump"/>
              </a:rPr>
              <a:t>Besoin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9" action="ppaction://hlinksldjump"/>
              </a:rPr>
              <a:t> d’un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9" action="ppaction://hlinksldjump"/>
              </a:rPr>
              <a:t>indice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9" action="ppaction://hlinksldjump"/>
              </a:rPr>
              <a:t>? Clique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9" action="ppaction://hlinksldjump"/>
              </a:rPr>
              <a:t>ici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9" action="ppaction://hlinksldjump"/>
              </a:rPr>
              <a:t> 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5803590" y="5742494"/>
            <a:ext cx="4572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10" action="ppaction://hlinksldjump"/>
              </a:rPr>
              <a:t>Tu as trouvé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10" action="ppaction://hlinksldjump"/>
              </a:rPr>
              <a:t>réponse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10" action="ppaction://hlinksldjump"/>
              </a:rPr>
              <a:t>? 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10" action="ppaction://hlinksldjump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10" action="ppaction://hlinksldjump"/>
              </a:rPr>
              <a:t>Clique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10" action="ppaction://hlinksldjump"/>
              </a:rPr>
              <a:t>ici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Picture 7" descr="codeklavier | Free SV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328" y="2955402"/>
            <a:ext cx="2299319" cy="229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444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838200" y="1998333"/>
            <a:ext cx="10515600" cy="256995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  <a:t>Les nombres diminuent comme ceci 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  <a:t>D’abord de </a:t>
            </a:r>
            <a:r>
              <a:rPr lang="fr-CA" sz="2000" b="1" dirty="0"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  <a:t> (pour passer de 90 à 85), puis de </a:t>
            </a:r>
            <a:r>
              <a:rPr lang="fr-CA" sz="2000" b="1" dirty="0">
                <a:latin typeface="Verdana" panose="020B0604030504040204" pitchFamily="34" charset="0"/>
                <a:ea typeface="Verdana" panose="020B0604030504040204" pitchFamily="34" charset="0"/>
              </a:rPr>
              <a:t>10</a:t>
            </a: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  <a:t> (pour passer de 85 à 75), </a:t>
            </a:r>
            <a:b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  <a:t>puis de </a:t>
            </a:r>
            <a:r>
              <a:rPr lang="fr-CA" sz="2000" b="1" dirty="0">
                <a:latin typeface="Verdana" panose="020B0604030504040204" pitchFamily="34" charset="0"/>
                <a:ea typeface="Verdana" panose="020B0604030504040204" pitchFamily="34" charset="0"/>
              </a:rPr>
              <a:t>15</a:t>
            </a: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  <a:t> (pour passer de 75 à 60).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  <a:t>Si les deux derniers nombres suivent la même logique, la bonne réponse </a:t>
            </a:r>
            <a:b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  <a:t>devrait être…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838200" y="789495"/>
            <a:ext cx="1007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90, 85, 75, 60, ___ , ___</a:t>
            </a:r>
            <a:endParaRPr lang="en-CA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6666817" y="5344021"/>
            <a:ext cx="4031663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7" action="ppaction://hlinksldjump"/>
              </a:rPr>
              <a:t>Tu as trouvé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7" action="ppaction://hlinksldjump"/>
              </a:rPr>
              <a:t>réponse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7" action="ppaction://hlinksldjump"/>
              </a:rPr>
              <a:t>?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7" action="ppaction://hlinksldjump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7" action="ppaction://hlinksldjump"/>
              </a:rPr>
              <a:t>Clique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7" action="ppaction://hlinksldjump"/>
              </a:rPr>
              <a:t>ici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Box 4">
            <a:hlinkClick r:id="rId8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1995813" y="5332298"/>
            <a:ext cx="3546343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9" action="ppaction://hlinksldjump"/>
              </a:rPr>
              <a:t>Besoin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9" action="ppaction://hlinksldjump"/>
              </a:rPr>
              <a:t> d’un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9" action="ppaction://hlinksldjump"/>
              </a:rPr>
              <a:t>autre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9" action="ppaction://hlinksldjump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9" action="ppaction://hlinksldjump"/>
              </a:rPr>
              <a:t>indice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9" action="ppaction://hlinksldjump"/>
              </a:rPr>
              <a:t>? Clique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9" action="ppaction://hlinksldjump"/>
              </a:rPr>
              <a:t>ici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935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838200" y="2434320"/>
            <a:ext cx="10515600" cy="314705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Les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nombres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diminuent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comme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ceci : d</a:t>
            </a: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  <a:t>’abord de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5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(de 90 à 85),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puis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de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10 </a:t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(de 85 </a:t>
            </a: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  <a:t>à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75),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puis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de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15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(de 75 à 60). Tu as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remarqu</a:t>
            </a: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  <a:t>é les bonds de 5? </a:t>
            </a:r>
            <a:r>
              <a:rPr lang="fr-CA" sz="2000" b="1" dirty="0"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fr-CA" sz="2000" b="1" dirty="0">
                <a:latin typeface="Verdana" panose="020B0604030504040204" pitchFamily="34" charset="0"/>
                <a:ea typeface="Verdana" panose="020B0604030504040204" pitchFamily="34" charset="0"/>
              </a:rPr>
              <a:t> 10</a:t>
            </a: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fr-CA" sz="2000" b="1" dirty="0">
                <a:latin typeface="Verdana" panose="020B0604030504040204" pitchFamily="34" charset="0"/>
                <a:ea typeface="Verdana" panose="020B0604030504040204" pitchFamily="34" charset="0"/>
              </a:rPr>
              <a:t> 15</a:t>
            </a:r>
            <a: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  <a:t>…</a:t>
            </a:r>
            <a:br>
              <a:rPr lang="fr-CA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Ça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veut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dire que le prochain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nombre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devrait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diminuer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de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20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Donc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60 – 20 = ?).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Et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on suit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même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logique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, le dernier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nombre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devrait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diminuer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de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25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par rapport au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nombre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d’avant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838200" y="722204"/>
            <a:ext cx="10515600" cy="2569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Voyons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ça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de plus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près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: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690476" y="1402871"/>
            <a:ext cx="1007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90, 85, 75, 60, ___ , ___</a:t>
            </a:r>
            <a:endParaRPr lang="en-CA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3679833" y="5654995"/>
            <a:ext cx="4435433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Tu as trouvé la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réponse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?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Clique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ici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690476" y="3832001"/>
            <a:ext cx="1007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90, 85, 75, 60, ___ , ___</a:t>
            </a:r>
            <a:endParaRPr lang="en-CA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184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1046521" y="500182"/>
            <a:ext cx="1007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90, 85, 75, 60, ___ , ___</a:t>
            </a:r>
            <a:endParaRPr lang="en-CA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2859669" y="1493220"/>
            <a:ext cx="6447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Clique sur les bons </a:t>
            </a:r>
            <a:r>
              <a:rPr lang="en-US" sz="2400" i="1" dirty="0" err="1"/>
              <a:t>nombres</a:t>
            </a:r>
            <a:r>
              <a:rPr lang="en-US" sz="2400" i="1" dirty="0"/>
              <a:t>.</a:t>
            </a:r>
            <a:endParaRPr lang="en-CA" sz="2400" i="1" dirty="0"/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1046519" y="2375149"/>
            <a:ext cx="2330245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600" dirty="0">
                <a:hlinkClick r:id="rId14" action="ppaction://hlinksldjump"/>
              </a:rPr>
              <a:t>50, 35</a:t>
            </a:r>
            <a:endParaRPr lang="en-CA" sz="6600" dirty="0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1046519" y="3689659"/>
            <a:ext cx="2330245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hlinkClick r:id="rId14" action="ppaction://hlinksldjump"/>
              </a:rPr>
              <a:t>30, 10</a:t>
            </a:r>
            <a:endParaRPr lang="en-CA" sz="6600" dirty="0"/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1046518" y="5004169"/>
            <a:ext cx="2330245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hlinkClick r:id="rId14" action="ppaction://hlinksldjump"/>
              </a:rPr>
              <a:t>75, 90</a:t>
            </a:r>
            <a:endParaRPr lang="en-CA" sz="6600" dirty="0"/>
          </a:p>
        </p:txBody>
      </p:sp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4852218" y="2375149"/>
            <a:ext cx="2330245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hlinkClick r:id="rId14" action="ppaction://hlinksldjump"/>
              </a:rPr>
              <a:t>40, 20</a:t>
            </a:r>
            <a:endParaRPr lang="en-CA" sz="6600" dirty="0"/>
          </a:p>
        </p:txBody>
      </p:sp>
      <p:sp>
        <p:nvSpPr>
          <p:cNvPr id="11" name="TextBox 10"/>
          <p:cNvSpPr txBox="1"/>
          <p:nvPr>
            <p:custDataLst>
              <p:tags r:id="rId7"/>
            </p:custDataLst>
          </p:nvPr>
        </p:nvSpPr>
        <p:spPr>
          <a:xfrm>
            <a:off x="4918278" y="3689659"/>
            <a:ext cx="2330245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hlinkClick r:id="rId14" action="ppaction://hlinksldjump"/>
              </a:rPr>
              <a:t>45, 30</a:t>
            </a:r>
            <a:endParaRPr lang="en-CA" sz="6600" dirty="0"/>
          </a:p>
        </p:txBody>
      </p:sp>
      <p:sp>
        <p:nvSpPr>
          <p:cNvPr id="12" name="TextBox 11"/>
          <p:cNvSpPr txBox="1"/>
          <p:nvPr>
            <p:custDataLst>
              <p:tags r:id="rId8"/>
            </p:custDataLst>
          </p:nvPr>
        </p:nvSpPr>
        <p:spPr>
          <a:xfrm>
            <a:off x="4918278" y="5004169"/>
            <a:ext cx="2330245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hlinkClick r:id="rId14" action="ppaction://hlinksldjump"/>
              </a:rPr>
              <a:t>90, 85</a:t>
            </a:r>
            <a:endParaRPr lang="en-CA" sz="6600" dirty="0"/>
          </a:p>
        </p:txBody>
      </p:sp>
      <p:sp>
        <p:nvSpPr>
          <p:cNvPr id="13" name="TextBox 12"/>
          <p:cNvSpPr txBox="1"/>
          <p:nvPr>
            <p:custDataLst>
              <p:tags r:id="rId9"/>
            </p:custDataLst>
          </p:nvPr>
        </p:nvSpPr>
        <p:spPr>
          <a:xfrm>
            <a:off x="8763766" y="2375149"/>
            <a:ext cx="2330245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hlinkClick r:id="rId14" action="ppaction://hlinksldjump"/>
              </a:rPr>
              <a:t>66, 65</a:t>
            </a:r>
            <a:endParaRPr lang="en-CA" sz="66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8763765" y="3689659"/>
            <a:ext cx="2330245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hlinkClick r:id="rId15" action="ppaction://hlinksldjump"/>
              </a:rPr>
              <a:t>40, 15</a:t>
            </a:r>
            <a:endParaRPr lang="en-CA" sz="6600" dirty="0"/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8825296" y="5004169"/>
            <a:ext cx="2294988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hlinkClick r:id="rId14" action="ppaction://hlinksldjump"/>
              </a:rPr>
              <a:t>35, 05</a:t>
            </a:r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946584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5341ffb6-9f44-4f1b-9ccc-ac841d6afe01" ContentTypeId="0x01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5C2E71F61C2C40A21E65B1F34B062D" ma:contentTypeVersion="221" ma:contentTypeDescription="Create a new document." ma:contentTypeScope="" ma:versionID="b022dc17715e26b8f7a52a43181b30a6">
  <xsd:schema xmlns:xsd="http://www.w3.org/2001/XMLSchema" xmlns:xs="http://www.w3.org/2001/XMLSchema" xmlns:p="http://schemas.microsoft.com/office/2006/metadata/properties" xmlns:ns2="588dd58b-c235-4de7-be6d-a821336e58b0" xmlns:ns3="de22d9e6-8a98-4823-941d-63c351f7f7e2" xmlns:ns4="ac5d1785-27ef-4a5d-a175-25b009aed00f" targetNamespace="http://schemas.microsoft.com/office/2006/metadata/properties" ma:root="true" ma:fieldsID="4c1e5ecfd69a672823f6c2d39da0b778" ns2:_="" ns3:_="" ns4:_="">
    <xsd:import namespace="588dd58b-c235-4de7-be6d-a821336e58b0"/>
    <xsd:import namespace="de22d9e6-8a98-4823-941d-63c351f7f7e2"/>
    <xsd:import namespace="ac5d1785-27ef-4a5d-a175-25b009aed00f"/>
    <xsd:element name="properties">
      <xsd:complexType>
        <xsd:sequence>
          <xsd:element name="documentManagement">
            <xsd:complexType>
              <xsd:all>
                <xsd:element ref="ns2:BLApprovalDate" minOccurs="0"/>
                <xsd:element ref="ns2:BLApprovalHistory" minOccurs="0"/>
                <xsd:element ref="ns2:BLApprovalStatus" minOccurs="0"/>
                <xsd:element ref="ns2:BLApprovers" minOccurs="0"/>
                <xsd:element ref="ns2:Review-Approval_x0020_Date" minOccurs="0"/>
                <xsd:element ref="ns2:Review-Approval_x0020_History" minOccurs="0"/>
                <xsd:element ref="ns2:Review-Approval_x0020_Status" minOccurs="0"/>
                <xsd:element ref="ns2:Reviewers-Approvers" minOccurs="0"/>
                <xsd:element ref="ns3:Requestor" minOccurs="0"/>
                <xsd:element ref="ns3:Second_x0020_Requestor" minOccurs="0"/>
                <xsd:element ref="ns3:Author0" minOccurs="0"/>
                <xsd:element ref="ns3:Audience" minOccurs="0"/>
                <xsd:element ref="ns3:Target_x0020_Audience" minOccurs="0"/>
                <xsd:element ref="ns3:Number_x0020_of_x0020_French_x0020_words" minOccurs="0"/>
                <xsd:element ref="ns3:Number_x0020_of_x0020_English_x0020_words" minOccurs="0"/>
                <xsd:element ref="ns3:Desired_x0020_publication_x0020_date" minOccurs="0"/>
                <xsd:element ref="ns3:Security_x0020_classification" minOccurs="0"/>
                <xsd:element ref="ns3:Priority_x0020_level" minOccurs="0"/>
                <xsd:element ref="ns3:English_x0020_editor" minOccurs="0"/>
                <xsd:element ref="ns3:Delivery_x0020_date_x0020__x002d__x0020_English_x0020_editor" minOccurs="0"/>
                <xsd:element ref="ns3:Status_x0020_English_x0020_editing" minOccurs="0"/>
                <xsd:element ref="ns3:Translator" minOccurs="0"/>
                <xsd:element ref="ns3:Delivery_x0020_date_x0020__x002d__x0020_Translator" minOccurs="0"/>
                <xsd:element ref="ns3:Status_x0020_Translation" minOccurs="0"/>
                <xsd:element ref="ns3:French_x0020_editor" minOccurs="0"/>
                <xsd:element ref="ns3:Delivery_x0020_date_x0020__x002d__x0020_French_x0020_editor" minOccurs="0"/>
                <xsd:element ref="ns3:Status_x0020_French_x0020_editing" minOccurs="0"/>
                <xsd:element ref="ns3:CSID" minOccurs="0"/>
                <xsd:element ref="ns3:Year" minOccurs="0"/>
                <xsd:element ref="ns3:TaskID" minOccurs="0"/>
                <xsd:element ref="ns3:Project_x0020_Title" minOccurs="0"/>
                <xsd:element ref="ns3:Task_x0020_Title" minOccurs="0"/>
                <xsd:element ref="ns3:Sector" minOccurs="0"/>
                <xsd:element ref="ns3:Branch" minOccurs="0"/>
                <xsd:element ref="ns3:Division" minOccurs="0"/>
                <xsd:element ref="ns3:Communications_x0020_Advisor" minOccurs="0"/>
                <xsd:element ref="ns3:Completed_x0020_Date" minOccurs="0"/>
                <xsd:element ref="ns3:Date_x0020_completed_x0020__x002d__x0020_translator" minOccurs="0"/>
                <xsd:element ref="ns3:Date_x0020_completed_x0020__x002d__x0020_French_x0020_editor" minOccurs="0"/>
                <xsd:element ref="ns3:Date_x0020_completed_x0020__x002d__x0020_English_x0020_editor" minOccurs="0"/>
                <xsd:element ref="ns3:URL" minOccurs="0"/>
                <xsd:element ref="ns3:PS_x0020_Description" minOccurs="0"/>
                <xsd:element ref="ns3:Proposed_x0020_French_x0020_title" minOccurs="0"/>
                <xsd:element ref="ns3:Proposed_x0020_English_x0020_title" minOccurs="0"/>
                <xsd:element ref="ns3:Types_x0020_of_x0020_news" minOccurs="0"/>
                <xsd:element ref="ns3:Initiatives" minOccurs="0"/>
                <xsd:element ref="ns3:Special_x0020_instructions" minOccurs="0"/>
                <xsd:element ref="ns3:Signed_x0020_by" minOccurs="0"/>
                <xsd:element ref="ns3:Title_x0020_of_x0020_the_x0020_person_x0020_approving_x0020_this_x0020_article_x0020_English" minOccurs="0"/>
                <xsd:element ref="ns3:Title_x0020_of_x0020_the_x0020_person_x0020_approving_x0020_this_x0020_article_x0020_French" minOccurs="0"/>
                <xsd:element ref="ns3:Number_x0020_of_x0020_words_x0020__x002d__x0020_Translation" minOccurs="0"/>
                <xsd:element ref="ns3:French_x0020_comparative_x0020_editor" minOccurs="0"/>
                <xsd:element ref="ns3:Delivery_x0020_date_x0020__x002d__x0020_French_x0020_comparative_x0020_editor" minOccurs="0"/>
                <xsd:element ref="ns3:Status_x0020_French_x0020_comparative_x0020_editor" minOccurs="0"/>
                <xsd:element ref="ns3:English_x0020_comparative_x0020_editor" minOccurs="0"/>
                <xsd:element ref="ns3:Delivery_x0020_date_x0020__x002d__x0020_English_x0020_comparative_x0020_editor" minOccurs="0"/>
                <xsd:element ref="ns3:Status_x0020_English_x0020_comparative_x0020_editor" minOccurs="0"/>
                <xsd:element ref="ns3:Date_x0020_completed_x0020__x002d__x0020_French_x0020_comparative_x0020_editor" minOccurs="0"/>
                <xsd:element ref="ns3:Date_x0020_completed_x0020__x002d__x0020_English_x0020_comparative_x0020_editor" minOccurs="0"/>
                <xsd:element ref="ns3:French_x0020_Translator" minOccurs="0"/>
                <xsd:element ref="ns3:Status_x0020_French_x0020_Translation" minOccurs="0"/>
                <xsd:element ref="ns3:Delivery_x0020_date_x0020__x002d__x0020_French_x0020_Translator" minOccurs="0"/>
                <xsd:element ref="ns3:Date_x0020_completed_x0020__x002d__x0020_French_x0020_Translator" minOccurs="0"/>
                <xsd:element ref="ns3:LS_x0020_Comments" minOccurs="0"/>
                <xsd:element ref="ns3:Members" minOccurs="0"/>
                <xsd:element ref="ns3:Global_x0020_Status0" minOccurs="0"/>
                <xsd:element ref="ns4:SharedWithUsers" minOccurs="0"/>
                <xsd:element ref="ns3:Delivery_x0020_Date" minOccurs="0"/>
                <xsd:element ref="ns3:Number_x0020_of_x0020_words_x0020__x002d__x0020_Translation_x0020_FR" minOccurs="0"/>
                <xsd:element ref="ns3:Original_x0020_language_x0020_of_x0020_content" minOccurs="0"/>
                <xsd:element ref="ns3:Send_x0020_to_x0020_client" minOccurs="0"/>
                <xsd:element ref="ns3:Number_x0020_of_x0020_words_x0020__x002d__x0020_Other_x0020_language" minOccurs="0"/>
                <xsd:element ref="ns3:Original_x0020_language" minOccurs="0"/>
                <xsd:element ref="ns3:Assigned_x0020_to_x0020_External" minOccurs="0"/>
                <xsd:element ref="ns3:Document_x0020_Category" minOccurs="0"/>
                <xsd:element ref="ns3:Comparative_x0020_editing_x0020_FR" minOccurs="0"/>
                <xsd:element ref="ns3:Proof_x0020_reading_x0020_FR" minOccurs="0"/>
                <xsd:element ref="ns3:Number_x0020_of_x0020_words_x0020__x002d__x0020_Comparative_x0020_Editing_x0020_EN" minOccurs="0"/>
                <xsd:element ref="ns3:Number_x0020_of_x0020_words_x0020__x002d__x0020_Comparative_x0020_Editing_x0020_FR" minOccurs="0"/>
                <xsd:element ref="ns3:Number_x0020_of_x0020_words_x0020__x002d__x0020_Editing_x0020_EN" minOccurs="0"/>
                <xsd:element ref="ns3:Number_x0020_of_x0020_words_x0020__x002d__x0020_Editing_x0020_FR" minOccurs="0"/>
                <xsd:element ref="ns3:Number_x0020_of_x0020_words_x0020__x002d__x0020_Proofreading_x0020_EN" minOccurs="0"/>
                <xsd:element ref="ns3:Number_x0020_of_x0020_words_x0020__x002d__x0020_Proofreading_x0020_FR" minOccurs="0"/>
                <xsd:element ref="ns3:Number_x0020_of_x0020_words_x0020__x002d__x0020_Translation_x0020_Other_x0020_Language" minOccurs="0"/>
                <xsd:element ref="ns3:Delivery_x0020_date_x2014_English_x0020_editor_x0020__x0028_proofreading_x0029_" minOccurs="0"/>
                <xsd:element ref="ns3:Delivery_x0020_date_x2014_French_x0020_editor_x0020__x0028_proofreading_x0029_" minOccurs="0"/>
                <xsd:element ref="ns3:French_x0020_editor_x0020__x0028_proofreading_x0029_" minOccurs="0"/>
                <xsd:element ref="ns3:English_x0020_editor_x0020__x0028_proofreading_x0029_" minOccurs="0"/>
                <xsd:element ref="ns3:Status_x2014_English_x0020_proofreading" minOccurs="0"/>
                <xsd:element ref="ns3:Status_x2014_French_x0020_proofread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8dd58b-c235-4de7-be6d-a821336e58b0" elementFormDefault="qualified">
    <xsd:import namespace="http://schemas.microsoft.com/office/2006/documentManagement/types"/>
    <xsd:import namespace="http://schemas.microsoft.com/office/infopath/2007/PartnerControls"/>
    <xsd:element name="BLApprovalDate" ma:index="2" nillable="true" ma:displayName="Review-Approval Date" ma:format="DateOnly" ma:hidden="true" ma:internalName="BLApprovalDate" ma:readOnly="false">
      <xsd:simpleType>
        <xsd:restriction base="dms:DateTime"/>
      </xsd:simpleType>
    </xsd:element>
    <xsd:element name="BLApprovalHistory" ma:index="3" nillable="true" ma:displayName="Review-Approval History" ma:hidden="true" ma:internalName="BLApprovalHistory" ma:readOnly="false">
      <xsd:simpleType>
        <xsd:restriction base="dms:Note"/>
      </xsd:simpleType>
    </xsd:element>
    <xsd:element name="BLApprovalStatus" ma:index="4" nillable="true" ma:displayName="Review-Approval Status" ma:hidden="true" ma:internalName="BLApprovalStatus" ma:readOnly="false">
      <xsd:simpleType>
        <xsd:restriction base="dms:Text">
          <xsd:maxLength value="255"/>
        </xsd:restriction>
      </xsd:simpleType>
    </xsd:element>
    <xsd:element name="BLApprovers" ma:index="5" nillable="true" ma:displayName="Reviewers-Approvers" ma:hidden="true" ma:internalName="BLApprovers" ma:readOnly="false">
      <xsd:simpleType>
        <xsd:restriction base="dms:Text">
          <xsd:maxLength value="255"/>
        </xsd:restriction>
      </xsd:simpleType>
    </xsd:element>
    <xsd:element name="Review-Approval_x0020_Date" ma:index="8" nillable="true" ma:displayName="Review-Approval Date" ma:format="DateOnly" ma:hidden="true" ma:internalName="Review_x002d_Approval_x0020_Date" ma:readOnly="false">
      <xsd:simpleType>
        <xsd:restriction base="dms:DateTime"/>
      </xsd:simpleType>
    </xsd:element>
    <xsd:element name="Review-Approval_x0020_History" ma:index="9" nillable="true" ma:displayName="Review-Approval History" ma:hidden="true" ma:internalName="Review_x002d_Approval_x0020_History" ma:readOnly="false">
      <xsd:simpleType>
        <xsd:restriction base="dms:Note"/>
      </xsd:simpleType>
    </xsd:element>
    <xsd:element name="Review-Approval_x0020_Status" ma:index="10" nillable="true" ma:displayName="Review-Approval Status" ma:hidden="true" ma:internalName="Review_x002d_Approval_x0020_Status" ma:readOnly="false">
      <xsd:simpleType>
        <xsd:restriction base="dms:Text">
          <xsd:maxLength value="255"/>
        </xsd:restriction>
      </xsd:simpleType>
    </xsd:element>
    <xsd:element name="Reviewers-Approvers" ma:index="11" nillable="true" ma:displayName="Reviewer-Approver" ma:hidden="true" ma:internalName="Reviewers_x002d_Approvers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22d9e6-8a98-4823-941d-63c351f7f7e2" elementFormDefault="qualified">
    <xsd:import namespace="http://schemas.microsoft.com/office/2006/documentManagement/types"/>
    <xsd:import namespace="http://schemas.microsoft.com/office/infopath/2007/PartnerControls"/>
    <xsd:element name="Requestor" ma:index="12" nillable="true" ma:displayName="Requester" ma:hidden="true" ma:list="UserInfo" ma:SharePointGroup="0" ma:internalName="Reques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_x0020_Requestor" ma:index="13" nillable="true" ma:displayName="Second Requester" ma:hidden="true" ma:list="UserInfo" ma:SharePointGroup="0" ma:internalName="Second_x0020_Requestor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thor0" ma:index="14" nillable="true" ma:displayName="Author" ma:hidden="true" ma:list="UserInfo" ma:SharePointGroup="0" ma:internalName="Author0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dience" ma:index="15" nillable="true" ma:displayName="Audience" ma:hidden="true" ma:internalName="Audience" ma:readOnly="false">
      <xsd:simpleType>
        <xsd:restriction base="dms:Text">
          <xsd:maxLength value="255"/>
        </xsd:restriction>
      </xsd:simpleType>
    </xsd:element>
    <xsd:element name="Target_x0020_Audience" ma:index="16" nillable="true" ma:displayName="Target Audience" ma:hidden="true" ma:internalName="Target_x0020_Audience" ma:readOnly="false">
      <xsd:simpleType>
        <xsd:restriction base="dms:Text">
          <xsd:maxLength value="255"/>
        </xsd:restriction>
      </xsd:simpleType>
    </xsd:element>
    <xsd:element name="Number_x0020_of_x0020_French_x0020_words" ma:index="17" nillable="true" ma:displayName="Number of French words" ma:decimals="0" ma:hidden="true" ma:internalName="Number_x0020_of_x0020_French_x0020_words" ma:readOnly="false">
      <xsd:simpleType>
        <xsd:restriction base="dms:Number"/>
      </xsd:simpleType>
    </xsd:element>
    <xsd:element name="Number_x0020_of_x0020_English_x0020_words" ma:index="18" nillable="true" ma:displayName="Number of English words" ma:decimals="0" ma:hidden="true" ma:internalName="Number_x0020_of_x0020_English_x0020_words" ma:readOnly="false">
      <xsd:simpleType>
        <xsd:restriction base="dms:Number"/>
      </xsd:simpleType>
    </xsd:element>
    <xsd:element name="Desired_x0020_publication_x0020_date" ma:index="19" nillable="true" ma:displayName="Desired publication date" ma:format="DateTime" ma:hidden="true" ma:internalName="Desired_x0020_publication_x0020_date" ma:readOnly="false">
      <xsd:simpleType>
        <xsd:restriction base="dms:DateTime"/>
      </xsd:simpleType>
    </xsd:element>
    <xsd:element name="Security_x0020_classification" ma:index="20" nillable="true" ma:displayName="Security classification" ma:hidden="true" ma:internalName="Security_x0020_classification" ma:readOnly="false">
      <xsd:simpleType>
        <xsd:restriction base="dms:Text">
          <xsd:maxLength value="255"/>
        </xsd:restriction>
      </xsd:simpleType>
    </xsd:element>
    <xsd:element name="Priority_x0020_level" ma:index="21" nillable="true" ma:displayName="Priority level" ma:hidden="true" ma:internalName="Priority_x0020_level" ma:readOnly="false">
      <xsd:simpleType>
        <xsd:restriction base="dms:Text">
          <xsd:maxLength value="255"/>
        </xsd:restriction>
      </xsd:simpleType>
    </xsd:element>
    <xsd:element name="English_x0020_editor" ma:index="22" nillable="true" ma:displayName="English editor" ma:hidden="true" ma:list="UserInfo" ma:SharePointGroup="0" ma:internalName="English_x0020_edi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livery_x0020_date_x0020__x002d__x0020_English_x0020_editor" ma:index="23" nillable="true" ma:displayName="Delivery date - English editor" ma:format="DateTime" ma:hidden="true" ma:internalName="Delivery_x0020_date_x0020__x002d__x0020_English_x0020_editor" ma:readOnly="false">
      <xsd:simpleType>
        <xsd:restriction base="dms:DateTime"/>
      </xsd:simpleType>
    </xsd:element>
    <xsd:element name="Status_x0020_English_x0020_editing" ma:index="24" nillable="true" ma:displayName="Status English editing" ma:format="Dropdown" ma:hidden="true" ma:internalName="Status_x0020_English_x0020_editing" ma:readOnly="false">
      <xsd:simpleType>
        <xsd:restriction base="dms:Choice">
          <xsd:enumeration value="To come"/>
          <xsd:enumeration value="Active"/>
          <xsd:enumeration value="Ongoing"/>
          <xsd:enumeration value="Questions sent to client"/>
          <xsd:enumeration value="Sent for approval"/>
          <xsd:enumeration value="Suspended"/>
          <xsd:enumeration value="Cancelled"/>
          <xsd:enumeration value="Completed"/>
        </xsd:restriction>
      </xsd:simpleType>
    </xsd:element>
    <xsd:element name="Translator" ma:index="25" nillable="true" ma:displayName="English Translator" ma:hidden="true" ma:list="UserInfo" ma:SharePointGroup="0" ma:internalName="Transl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livery_x0020_date_x0020__x002d__x0020_Translator" ma:index="26" nillable="true" ma:displayName="Delivery date - English Translator" ma:format="DateTime" ma:hidden="true" ma:internalName="Delivery_x0020_date_x0020__x002d__x0020_Translator" ma:readOnly="false">
      <xsd:simpleType>
        <xsd:restriction base="dms:DateTime"/>
      </xsd:simpleType>
    </xsd:element>
    <xsd:element name="Status_x0020_Translation" ma:index="27" nillable="true" ma:displayName="Status English Translation" ma:format="Dropdown" ma:hidden="true" ma:internalName="Status_x0020_Translation" ma:readOnly="false">
      <xsd:simpleType>
        <xsd:restriction base="dms:Choice">
          <xsd:enumeration value="To come"/>
          <xsd:enumeration value="Active"/>
          <xsd:enumeration value="Ongoing"/>
          <xsd:enumeration value="Questions sent to client"/>
          <xsd:enumeration value="Sent for approval"/>
          <xsd:enumeration value="Suspended"/>
          <xsd:enumeration value="Cancelled"/>
          <xsd:enumeration value="Completed"/>
        </xsd:restriction>
      </xsd:simpleType>
    </xsd:element>
    <xsd:element name="French_x0020_editor" ma:index="28" nillable="true" ma:displayName="French editor" ma:hidden="true" ma:list="UserInfo" ma:SharePointGroup="0" ma:internalName="French_x0020_edi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livery_x0020_date_x0020__x002d__x0020_French_x0020_editor" ma:index="29" nillable="true" ma:displayName="Delivery date - French editor" ma:format="DateTime" ma:hidden="true" ma:internalName="Delivery_x0020_date_x0020__x002d__x0020_French_x0020_editor" ma:readOnly="false">
      <xsd:simpleType>
        <xsd:restriction base="dms:DateTime"/>
      </xsd:simpleType>
    </xsd:element>
    <xsd:element name="Status_x0020_French_x0020_editing" ma:index="30" nillable="true" ma:displayName="Status French editing" ma:format="Dropdown" ma:hidden="true" ma:internalName="Status_x0020_French_x0020_editing" ma:readOnly="false">
      <xsd:simpleType>
        <xsd:restriction base="dms:Choice">
          <xsd:enumeration value="To come"/>
          <xsd:enumeration value="Active"/>
          <xsd:enumeration value="Ongoing"/>
          <xsd:enumeration value="Questions sent to client"/>
          <xsd:enumeration value="Sent for approval"/>
          <xsd:enumeration value="Suspended"/>
          <xsd:enumeration value="Cancelled"/>
          <xsd:enumeration value="Completed"/>
        </xsd:restriction>
      </xsd:simpleType>
    </xsd:element>
    <xsd:element name="CSID" ma:index="31" nillable="true" ma:displayName="CSID" ma:decimals="0" ma:hidden="true" ma:internalName="CSID" ma:readOnly="false" ma:percentage="FALSE">
      <xsd:simpleType>
        <xsd:restriction base="dms:Number"/>
      </xsd:simpleType>
    </xsd:element>
    <xsd:element name="Year" ma:index="32" nillable="true" ma:displayName="Year" ma:hidden="true" ma:internalName="Year" ma:readOnly="false">
      <xsd:simpleType>
        <xsd:restriction base="dms:Text">
          <xsd:maxLength value="255"/>
        </xsd:restriction>
      </xsd:simpleType>
    </xsd:element>
    <xsd:element name="TaskID" ma:index="33" nillable="true" ma:displayName="TaskID" ma:decimals="0" ma:default="0" ma:hidden="true" ma:internalName="TaskID" ma:readOnly="false" ma:percentage="FALSE">
      <xsd:simpleType>
        <xsd:restriction base="dms:Number"/>
      </xsd:simpleType>
    </xsd:element>
    <xsd:element name="Project_x0020_Title" ma:index="34" nillable="true" ma:displayName="Project Title" ma:hidden="true" ma:internalName="Project_x0020_Title" ma:readOnly="false">
      <xsd:simpleType>
        <xsd:restriction base="dms:Text">
          <xsd:maxLength value="255"/>
        </xsd:restriction>
      </xsd:simpleType>
    </xsd:element>
    <xsd:element name="Task_x0020_Title" ma:index="35" nillable="true" ma:displayName="Task Title" ma:hidden="true" ma:internalName="Task_x0020_Title" ma:readOnly="false">
      <xsd:simpleType>
        <xsd:restriction base="dms:Text">
          <xsd:maxLength value="255"/>
        </xsd:restriction>
      </xsd:simpleType>
    </xsd:element>
    <xsd:element name="Sector" ma:index="36" nillable="true" ma:displayName="Sector" ma:hidden="true" ma:internalName="Sector" ma:readOnly="false">
      <xsd:simpleType>
        <xsd:restriction base="dms:Text">
          <xsd:maxLength value="255"/>
        </xsd:restriction>
      </xsd:simpleType>
    </xsd:element>
    <xsd:element name="Branch" ma:index="37" nillable="true" ma:displayName="Branch" ma:hidden="true" ma:internalName="Branch" ma:readOnly="false">
      <xsd:simpleType>
        <xsd:restriction base="dms:Text">
          <xsd:maxLength value="255"/>
        </xsd:restriction>
      </xsd:simpleType>
    </xsd:element>
    <xsd:element name="Division" ma:index="38" nillable="true" ma:displayName="Division" ma:hidden="true" ma:internalName="Division" ma:readOnly="false">
      <xsd:simpleType>
        <xsd:restriction base="dms:Text">
          <xsd:maxLength value="255"/>
        </xsd:restriction>
      </xsd:simpleType>
    </xsd:element>
    <xsd:element name="Communications_x0020_Advisor" ma:index="39" nillable="true" ma:displayName="Communications Advisor" ma:hidden="true" ma:list="UserInfo" ma:SharePointGroup="0" ma:internalName="Communications_x0020_Advisor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mpleted_x0020_Date" ma:index="40" nillable="true" ma:displayName="Completed Date" ma:format="DateOnly" ma:hidden="true" ma:internalName="Completed_x0020_Date" ma:readOnly="false">
      <xsd:simpleType>
        <xsd:restriction base="dms:DateTime"/>
      </xsd:simpleType>
    </xsd:element>
    <xsd:element name="Date_x0020_completed_x0020__x002d__x0020_translator" ma:index="41" nillable="true" ma:displayName="Date completed - English Translator" ma:format="DateOnly" ma:hidden="true" ma:internalName="Date_x0020_completed_x0020__x002d__x0020_translator" ma:readOnly="false">
      <xsd:simpleType>
        <xsd:restriction base="dms:DateTime"/>
      </xsd:simpleType>
    </xsd:element>
    <xsd:element name="Date_x0020_completed_x0020__x002d__x0020_French_x0020_editor" ma:index="42" nillable="true" ma:displayName="Date completed - French editor" ma:format="DateOnly" ma:hidden="true" ma:internalName="Date_x0020_completed_x0020__x002d__x0020_French_x0020_editor" ma:readOnly="false">
      <xsd:simpleType>
        <xsd:restriction base="dms:DateTime"/>
      </xsd:simpleType>
    </xsd:element>
    <xsd:element name="Date_x0020_completed_x0020__x002d__x0020_English_x0020_editor" ma:index="43" nillable="true" ma:displayName="Date completed - English editor" ma:format="DateOnly" ma:hidden="true" ma:internalName="Date_x0020_completed_x0020__x002d__x0020_English_x0020_editor" ma:readOnly="false">
      <xsd:simpleType>
        <xsd:restriction base="dms:DateTime"/>
      </xsd:simpleType>
    </xsd:element>
    <xsd:element name="URL" ma:index="44" nillable="true" ma:displayName="URL" ma:hidden="true" ma:internalName="URL" ma:readOnly="false">
      <xsd:simpleType>
        <xsd:restriction base="dms:Note"/>
      </xsd:simpleType>
    </xsd:element>
    <xsd:element name="PS_x0020_Description" ma:index="45" nillable="true" ma:displayName="PS Description" ma:hidden="true" ma:internalName="PS_x0020_Description" ma:readOnly="false">
      <xsd:simpleType>
        <xsd:restriction base="dms:Note"/>
      </xsd:simpleType>
    </xsd:element>
    <xsd:element name="Proposed_x0020_French_x0020_title" ma:index="46" nillable="true" ma:displayName="Proposed French title" ma:hidden="true" ma:internalName="Proposed_x0020_French_x0020_title" ma:readOnly="false">
      <xsd:simpleType>
        <xsd:restriction base="dms:Text">
          <xsd:maxLength value="255"/>
        </xsd:restriction>
      </xsd:simpleType>
    </xsd:element>
    <xsd:element name="Proposed_x0020_English_x0020_title" ma:index="47" nillable="true" ma:displayName="Proposed English title" ma:hidden="true" ma:internalName="Proposed_x0020_English_x0020_title" ma:readOnly="false">
      <xsd:simpleType>
        <xsd:restriction base="dms:Text">
          <xsd:maxLength value="255"/>
        </xsd:restriction>
      </xsd:simpleType>
    </xsd:element>
    <xsd:element name="Types_x0020_of_x0020_news" ma:index="48" nillable="true" ma:displayName="Types of news" ma:hidden="true" ma:list="{e24626de-7c65-4dc9-8318-19048639c563}" ma:internalName="Types_x0020_of_x0020_news" ma:readOnly="false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nitiatives" ma:index="49" nillable="true" ma:displayName="Initiatives" ma:hidden="true" ma:list="{98e99fe4-a8c2-43a7-983e-0d822c5d8a5f}" ma:internalName="Initiatives" ma:readOnly="false" ma:showField="Title">
      <xsd:simpleType>
        <xsd:restriction base="dms:Lookup"/>
      </xsd:simpleType>
    </xsd:element>
    <xsd:element name="Special_x0020_instructions" ma:index="50" nillable="true" ma:displayName="Special instructions" ma:hidden="true" ma:internalName="Special_x0020_instructions" ma:readOnly="false">
      <xsd:simpleType>
        <xsd:restriction base="dms:Note"/>
      </xsd:simpleType>
    </xsd:element>
    <xsd:element name="Signed_x0020_by" ma:index="51" nillable="true" ma:displayName="Signed by" ma:hidden="true" ma:list="UserInfo" ma:SharePointGroup="0" ma:internalName="Signed_x0020_by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itle_x0020_of_x0020_the_x0020_person_x0020_approving_x0020_this_x0020_article_x0020_English" ma:index="52" nillable="true" ma:displayName="Title of the person approving this article English" ma:hidden="true" ma:internalName="Title_x0020_of_x0020_the_x0020_person_x0020_approving_x0020_this_x0020_article_x0020_English" ma:readOnly="false">
      <xsd:simpleType>
        <xsd:restriction base="dms:Text">
          <xsd:maxLength value="255"/>
        </xsd:restriction>
      </xsd:simpleType>
    </xsd:element>
    <xsd:element name="Title_x0020_of_x0020_the_x0020_person_x0020_approving_x0020_this_x0020_article_x0020_French" ma:index="53" nillable="true" ma:displayName="Title of the person approving this article French" ma:hidden="true" ma:internalName="Title_x0020_of_x0020_the_x0020_person_x0020_approving_x0020_this_x0020_article_x0020_French" ma:readOnly="false">
      <xsd:simpleType>
        <xsd:restriction base="dms:Text">
          <xsd:maxLength value="255"/>
        </xsd:restriction>
      </xsd:simpleType>
    </xsd:element>
    <xsd:element name="Number_x0020_of_x0020_words_x0020__x002d__x0020_Translation" ma:index="58" nillable="true" ma:displayName="Number of words - Translation EN" ma:hidden="true" ma:internalName="Number_x0020_of_x0020_words_x0020__x002d__x0020_Translation" ma:readOnly="false" ma:percentage="FALSE">
      <xsd:simpleType>
        <xsd:restriction base="dms:Number"/>
      </xsd:simpleType>
    </xsd:element>
    <xsd:element name="French_x0020_comparative_x0020_editor" ma:index="59" nillable="true" ma:displayName="French comparative editor" ma:hidden="true" ma:list="UserInfo" ma:SharePointGroup="0" ma:internalName="French_x0020_comparative_x0020_edi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livery_x0020_date_x0020__x002d__x0020_French_x0020_comparative_x0020_editor" ma:index="60" nillable="true" ma:displayName="Delivery date - French comparative editor" ma:format="DateTime" ma:hidden="true" ma:internalName="Delivery_x0020_date_x0020__x002d__x0020_French_x0020_comparative_x0020_editor" ma:readOnly="false">
      <xsd:simpleType>
        <xsd:restriction base="dms:DateTime"/>
      </xsd:simpleType>
    </xsd:element>
    <xsd:element name="Status_x0020_French_x0020_comparative_x0020_editor" ma:index="61" nillable="true" ma:displayName="Status French comparative editor" ma:format="Dropdown" ma:hidden="true" ma:internalName="Status_x0020_French_x0020_comparative_x0020_editor" ma:readOnly="false">
      <xsd:simpleType>
        <xsd:restriction base="dms:Choice">
          <xsd:enumeration value="To come"/>
          <xsd:enumeration value="Active"/>
          <xsd:enumeration value="Ongoing"/>
          <xsd:enumeration value="Questions sent to client"/>
          <xsd:enumeration value="Sent for approval"/>
          <xsd:enumeration value="Suspended"/>
          <xsd:enumeration value="Cancelled"/>
          <xsd:enumeration value="Completed"/>
        </xsd:restriction>
      </xsd:simpleType>
    </xsd:element>
    <xsd:element name="English_x0020_comparative_x0020_editor" ma:index="62" nillable="true" ma:displayName="English comparative editor" ma:hidden="true" ma:list="UserInfo" ma:SharePointGroup="0" ma:internalName="English_x0020_comparative_x0020_edi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livery_x0020_date_x0020__x002d__x0020_English_x0020_comparative_x0020_editor" ma:index="63" nillable="true" ma:displayName="Delivery date - English comparative editor" ma:format="DateTime" ma:hidden="true" ma:internalName="Delivery_x0020_date_x0020__x002d__x0020_English_x0020_comparative_x0020_editor" ma:readOnly="false">
      <xsd:simpleType>
        <xsd:restriction base="dms:DateTime"/>
      </xsd:simpleType>
    </xsd:element>
    <xsd:element name="Status_x0020_English_x0020_comparative_x0020_editor" ma:index="64" nillable="true" ma:displayName="Status English comparative editor" ma:format="Dropdown" ma:hidden="true" ma:internalName="Status_x0020_English_x0020_comparative_x0020_editor" ma:readOnly="false">
      <xsd:simpleType>
        <xsd:restriction base="dms:Choice">
          <xsd:enumeration value="To come"/>
          <xsd:enumeration value="Active"/>
          <xsd:enumeration value="Ongoing"/>
          <xsd:enumeration value="Questions sent to client"/>
          <xsd:enumeration value="Sent for approval"/>
          <xsd:enumeration value="Suspended"/>
          <xsd:enumeration value="Cancelled"/>
          <xsd:enumeration value="Completed"/>
        </xsd:restriction>
      </xsd:simpleType>
    </xsd:element>
    <xsd:element name="Date_x0020_completed_x0020__x002d__x0020_French_x0020_comparative_x0020_editor" ma:index="65" nillable="true" ma:displayName="Date completed - French comparative editor" ma:format="DateOnly" ma:hidden="true" ma:internalName="Date_x0020_completed_x0020__x002d__x0020_French_x0020_comparative_x0020_editor" ma:readOnly="false">
      <xsd:simpleType>
        <xsd:restriction base="dms:DateTime"/>
      </xsd:simpleType>
    </xsd:element>
    <xsd:element name="Date_x0020_completed_x0020__x002d__x0020_English_x0020_comparative_x0020_editor" ma:index="66" nillable="true" ma:displayName="Date completed - English comparative editor" ma:format="DateOnly" ma:hidden="true" ma:internalName="Date_x0020_completed_x0020__x002d__x0020_English_x0020_comparative_x0020_editor" ma:readOnly="false">
      <xsd:simpleType>
        <xsd:restriction base="dms:DateTime"/>
      </xsd:simpleType>
    </xsd:element>
    <xsd:element name="French_x0020_Translator" ma:index="67" nillable="true" ma:displayName="French Translator" ma:hidden="true" ma:list="UserInfo" ma:SharePointGroup="0" ma:internalName="French_x0020_Transl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atus_x0020_French_x0020_Translation" ma:index="68" nillable="true" ma:displayName="Status French Translation" ma:format="Dropdown" ma:hidden="true" ma:internalName="Status_x0020_French_x0020_Translation" ma:readOnly="false">
      <xsd:simpleType>
        <xsd:restriction base="dms:Choice">
          <xsd:enumeration value="To come"/>
          <xsd:enumeration value="Active"/>
          <xsd:enumeration value="Ongoing"/>
          <xsd:enumeration value="Questions sent to client"/>
          <xsd:enumeration value="Sent for approval"/>
          <xsd:enumeration value="Suspended"/>
          <xsd:enumeration value="Cancelled"/>
          <xsd:enumeration value="Completed"/>
        </xsd:restriction>
      </xsd:simpleType>
    </xsd:element>
    <xsd:element name="Delivery_x0020_date_x0020__x002d__x0020_French_x0020_Translator" ma:index="69" nillable="true" ma:displayName="Delivery date - French Translator" ma:format="DateTime" ma:hidden="true" ma:internalName="Delivery_x0020_date_x0020__x002d__x0020_French_x0020_Translator" ma:readOnly="false">
      <xsd:simpleType>
        <xsd:restriction base="dms:DateTime"/>
      </xsd:simpleType>
    </xsd:element>
    <xsd:element name="Date_x0020_completed_x0020__x002d__x0020_French_x0020_Translator" ma:index="70" nillable="true" ma:displayName="Date completed - French Translator" ma:format="DateOnly" ma:hidden="true" ma:internalName="Date_x0020_completed_x0020__x002d__x0020_French_x0020_Translator" ma:readOnly="false">
      <xsd:simpleType>
        <xsd:restriction base="dms:DateTime"/>
      </xsd:simpleType>
    </xsd:element>
    <xsd:element name="LS_x0020_Comments" ma:index="71" nillable="true" ma:displayName="LS Comments" ma:hidden="true" ma:internalName="LS_x0020_Comments" ma:readOnly="false">
      <xsd:simpleType>
        <xsd:restriction base="dms:Note"/>
      </xsd:simpleType>
    </xsd:element>
    <xsd:element name="Members" ma:index="72" nillable="true" ma:displayName="Members" ma:hidden="true" ma:list="UserInfo" ma:SharePointGroup="0" ma:internalName="Members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Global_x0020_Status0" ma:index="73" nillable="true" ma:displayName="Global Status" ma:default="Active" ma:format="Dropdown" ma:hidden="true" ma:internalName="Global_x0020_Status0" ma:readOnly="false">
      <xsd:simpleType>
        <xsd:restriction base="dms:Choice">
          <xsd:enumeration value="Active"/>
          <xsd:enumeration value="Completed"/>
          <xsd:enumeration value="On hold"/>
          <xsd:enumeration value="Cancelled"/>
          <xsd:enumeration value="Ongoing"/>
        </xsd:restriction>
      </xsd:simpleType>
    </xsd:element>
    <xsd:element name="Delivery_x0020_Date" ma:index="75" nillable="true" ma:displayName="Delivery Date" ma:format="DateTime" ma:hidden="true" ma:internalName="Delivery_x0020_Date" ma:readOnly="false">
      <xsd:simpleType>
        <xsd:restriction base="dms:DateTime"/>
      </xsd:simpleType>
    </xsd:element>
    <xsd:element name="Number_x0020_of_x0020_words_x0020__x002d__x0020_Translation_x0020_FR" ma:index="76" nillable="true" ma:displayName="Number of words - Translation FR" ma:hidden="true" ma:internalName="Number_x0020_of_x0020_words_x0020__x002d__x0020_Translation_x0020_FR" ma:readOnly="false">
      <xsd:simpleType>
        <xsd:restriction base="dms:Number"/>
      </xsd:simpleType>
    </xsd:element>
    <xsd:element name="Original_x0020_language_x0020_of_x0020_content" ma:index="77" nillable="true" ma:displayName="Original language of content" ma:format="Dropdown" ma:hidden="true" ma:internalName="Original_x0020_language_x0020_of_x0020_content" ma:readOnly="false">
      <xsd:simpleType>
        <xsd:restriction base="dms:Choice">
          <xsd:enumeration value="French"/>
          <xsd:enumeration value="English"/>
          <xsd:enumeration value="French and English"/>
        </xsd:restriction>
      </xsd:simpleType>
    </xsd:element>
    <xsd:element name="Send_x0020_to_x0020_client" ma:index="80" nillable="true" ma:displayName="Send to client" ma:default="0" ma:internalName="Send_x0020_to_x0020_client">
      <xsd:simpleType>
        <xsd:restriction base="dms:Boolean"/>
      </xsd:simpleType>
    </xsd:element>
    <xsd:element name="Number_x0020_of_x0020_words_x0020__x002d__x0020_Other_x0020_language" ma:index="84" nillable="true" ma:displayName="Number of words - Other language" ma:hidden="true" ma:internalName="Number_x0020_of_x0020_words_x0020__x002d__x0020_Other_x0020_language" ma:readOnly="false">
      <xsd:simpleType>
        <xsd:restriction base="dms:Number"/>
      </xsd:simpleType>
    </xsd:element>
    <xsd:element name="Original_x0020_language" ma:index="85" nillable="true" ma:displayName="Original language" ma:hidden="true" ma:internalName="Original_x0020_language" ma:readOnly="false">
      <xsd:simpleType>
        <xsd:restriction base="dms:Text">
          <xsd:maxLength value="255"/>
        </xsd:restriction>
      </xsd:simpleType>
    </xsd:element>
    <xsd:element name="Assigned_x0020_to_x0020_External" ma:index="86" nillable="true" ma:displayName="Assigned to External" ma:hidden="true" ma:internalName="Assigned_x0020_to_x0020_External" ma:readOnly="false">
      <xsd:simpleType>
        <xsd:restriction base="dms:Text">
          <xsd:maxLength value="255"/>
        </xsd:restriction>
      </xsd:simpleType>
    </xsd:element>
    <xsd:element name="Document_x0020_Category" ma:index="93" nillable="true" ma:displayName="Document Category" ma:list="{00156f1d-713d-439d-9b33-6e23b1a16d0e}" ma:internalName="Document_x0020_Category" ma:readOnly="false" ma:showField="Title">
      <xsd:simpleType>
        <xsd:restriction base="dms:Lookup"/>
      </xsd:simpleType>
    </xsd:element>
    <xsd:element name="Comparative_x0020_editing_x0020_FR" ma:index="94" nillable="true" ma:displayName="Comparative editing FR" ma:default="0" ma:internalName="Comparative_x0020_editing_x0020_FR">
      <xsd:simpleType>
        <xsd:restriction base="dms:Boolean"/>
      </xsd:simpleType>
    </xsd:element>
    <xsd:element name="Proof_x0020_reading_x0020_FR" ma:index="95" nillable="true" ma:displayName="French Proofreading" ma:default="0" ma:internalName="Proof_x0020_reading_x0020_FR">
      <xsd:simpleType>
        <xsd:restriction base="dms:Boolean"/>
      </xsd:simpleType>
    </xsd:element>
    <xsd:element name="Number_x0020_of_x0020_words_x0020__x002d__x0020_Comparative_x0020_Editing_x0020_EN" ma:index="96" nillable="true" ma:displayName="Number of words - Comparative Editing EN" ma:hidden="true" ma:internalName="Number_x0020_of_x0020_words_x0020__x002d__x0020_Comparative_x0020_Editing_x0020_EN" ma:readOnly="false" ma:percentage="FALSE">
      <xsd:simpleType>
        <xsd:restriction base="dms:Number"/>
      </xsd:simpleType>
    </xsd:element>
    <xsd:element name="Number_x0020_of_x0020_words_x0020__x002d__x0020_Comparative_x0020_Editing_x0020_FR" ma:index="97" nillable="true" ma:displayName="Number of words - Comparative Editing FR" ma:hidden="true" ma:internalName="Number_x0020_of_x0020_words_x0020__x002d__x0020_Comparative_x0020_Editing_x0020_FR" ma:readOnly="false">
      <xsd:simpleType>
        <xsd:restriction base="dms:Number"/>
      </xsd:simpleType>
    </xsd:element>
    <xsd:element name="Number_x0020_of_x0020_words_x0020__x002d__x0020_Editing_x0020_EN" ma:index="98" nillable="true" ma:displayName="Number of words - Editing EN" ma:hidden="true" ma:internalName="Number_x0020_of_x0020_words_x0020__x002d__x0020_Editing_x0020_EN" ma:readOnly="false">
      <xsd:simpleType>
        <xsd:restriction base="dms:Number"/>
      </xsd:simpleType>
    </xsd:element>
    <xsd:element name="Number_x0020_of_x0020_words_x0020__x002d__x0020_Editing_x0020_FR" ma:index="99" nillable="true" ma:displayName="Number of words - Editing FR" ma:hidden="true" ma:internalName="Number_x0020_of_x0020_words_x0020__x002d__x0020_Editing_x0020_FR" ma:readOnly="false">
      <xsd:simpleType>
        <xsd:restriction base="dms:Number"/>
      </xsd:simpleType>
    </xsd:element>
    <xsd:element name="Number_x0020_of_x0020_words_x0020__x002d__x0020_Proofreading_x0020_EN" ma:index="100" nillable="true" ma:displayName="Number of words - Proofreading EN" ma:hidden="true" ma:internalName="Number_x0020_of_x0020_words_x0020__x002d__x0020_Proofreading_x0020_EN" ma:readOnly="false">
      <xsd:simpleType>
        <xsd:restriction base="dms:Number"/>
      </xsd:simpleType>
    </xsd:element>
    <xsd:element name="Number_x0020_of_x0020_words_x0020__x002d__x0020_Proofreading_x0020_FR" ma:index="101" nillable="true" ma:displayName="Number of words - Proofreading FR" ma:hidden="true" ma:internalName="Number_x0020_of_x0020_words_x0020__x002d__x0020_Proofreading_x0020_FR" ma:readOnly="false">
      <xsd:simpleType>
        <xsd:restriction base="dms:Number"/>
      </xsd:simpleType>
    </xsd:element>
    <xsd:element name="Number_x0020_of_x0020_words_x0020__x002d__x0020_Translation_x0020_Other_x0020_Language" ma:index="102" nillable="true" ma:displayName="Number of words - Translation Other Language" ma:hidden="true" ma:internalName="Number_x0020_of_x0020_words_x0020__x002d__x0020_Translation_x0020_Other_x0020_Language" ma:readOnly="false">
      <xsd:simpleType>
        <xsd:restriction base="dms:Number"/>
      </xsd:simpleType>
    </xsd:element>
    <xsd:element name="Delivery_x0020_date_x2014_English_x0020_editor_x0020__x0028_proofreading_x0029_" ma:index="103" nillable="true" ma:displayName="Delivery date - English editor (proofreading)" ma:format="DateTime" ma:hidden="true" ma:internalName="Delivery_x0020_date_x2014_English_x0020_editor_x0020__x0028_proofreading_x0029_" ma:readOnly="false">
      <xsd:simpleType>
        <xsd:restriction base="dms:DateTime"/>
      </xsd:simpleType>
    </xsd:element>
    <xsd:element name="Delivery_x0020_date_x2014_French_x0020_editor_x0020__x0028_proofreading_x0029_" ma:index="104" nillable="true" ma:displayName="Delivery date—French editor (proofreading)" ma:format="DateTime" ma:hidden="true" ma:internalName="Delivery_x0020_date_x2014_French_x0020_editor_x0020__x0028_proofreading_x0029_" ma:readOnly="false">
      <xsd:simpleType>
        <xsd:restriction base="dms:DateTime"/>
      </xsd:simpleType>
    </xsd:element>
    <xsd:element name="French_x0020_editor_x0020__x0028_proofreading_x0029_" ma:index="105" nillable="true" ma:displayName="French editor (proofreading)" ma:hidden="true" ma:list="UserInfo" ma:SharePointGroup="0" ma:internalName="French_x0020_editor_x0020__x0028_proofreading_x0029_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nglish_x0020_editor_x0020__x0028_proofreading_x0029_" ma:index="106" nillable="true" ma:displayName="English editor (proofreading)" ma:hidden="true" ma:list="UserInfo" ma:SharePointGroup="0" ma:internalName="English_x0020_editor_x0020__x0028_proofreading_x0029_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atus_x2014_English_x0020_proofreading" ma:index="107" nillable="true" ma:displayName="Status English proofreading" ma:format="Dropdown" ma:hidden="true" ma:internalName="Status_x2014_English_x0020_proofreading" ma:readOnly="false">
      <xsd:simpleType>
        <xsd:restriction base="dms:Choice">
          <xsd:enumeration value="To come"/>
          <xsd:enumeration value="Active"/>
          <xsd:enumeration value="Ongoing"/>
          <xsd:enumeration value="Questions sent to client"/>
          <xsd:enumeration value="Sent for approval"/>
          <xsd:enumeration value="Suspended"/>
          <xsd:enumeration value="Cancelled"/>
          <xsd:enumeration value="Completed"/>
        </xsd:restriction>
      </xsd:simpleType>
    </xsd:element>
    <xsd:element name="Status_x2014_French_x0020_proofreading" ma:index="108" nillable="true" ma:displayName="Status—French proofreading" ma:format="Dropdown" ma:hidden="true" ma:internalName="Status_x2014_French_x0020_proofreading" ma:readOnly="false">
      <xsd:simpleType>
        <xsd:restriction base="dms:Choice">
          <xsd:enumeration value="To come"/>
          <xsd:enumeration value="Active"/>
          <xsd:enumeration value="Ongoing"/>
          <xsd:enumeration value="Questions sent to client"/>
          <xsd:enumeration value="Sent for approval"/>
          <xsd:enumeration value="Suspended"/>
          <xsd:enumeration value="Cancelled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5d1785-27ef-4a5d-a175-25b009aed00f" elementFormDefault="qualified">
    <xsd:import namespace="http://schemas.microsoft.com/office/2006/documentManagement/types"/>
    <xsd:import namespace="http://schemas.microsoft.com/office/infopath/2007/PartnerControls"/>
    <xsd:element name="SharedWithUsers" ma:index="7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ApprovalStatus xmlns="588dd58b-c235-4de7-be6d-a821336e58b0" xsi:nil="true"/>
    <BLApprovers xmlns="588dd58b-c235-4de7-be6d-a821336e58b0" xsi:nil="true"/>
    <BLApprovalHistory xmlns="588dd58b-c235-4de7-be6d-a821336e58b0" xsi:nil="true"/>
    <BLApprovalDate xmlns="588dd58b-c235-4de7-be6d-a821336e58b0" xsi:nil="true"/>
    <Document_x0020_Category xmlns="de22d9e6-8a98-4823-941d-63c351f7f7e2" xsi:nil="true"/>
    <Priority_x0020_level xmlns="de22d9e6-8a98-4823-941d-63c351f7f7e2" xsi:nil="true"/>
    <Delivery_x0020_date_x0020__x002d__x0020_Translator xmlns="de22d9e6-8a98-4823-941d-63c351f7f7e2" xsi:nil="true"/>
    <Task_x0020_Title xmlns="de22d9e6-8a98-4823-941d-63c351f7f7e2" xsi:nil="true"/>
    <Date_x0020_completed_x0020__x002d__x0020_English_x0020_editor xmlns="de22d9e6-8a98-4823-941d-63c351f7f7e2" xsi:nil="true"/>
    <Number_x0020_of_x0020_words_x0020__x002d__x0020_Translation_x0020_FR xmlns="de22d9e6-8a98-4823-941d-63c351f7f7e2" xsi:nil="true"/>
    <Number_x0020_of_x0020_words_x0020__x002d__x0020_Proofreading_x0020_EN xmlns="de22d9e6-8a98-4823-941d-63c351f7f7e2" xsi:nil="true"/>
    <Number_x0020_of_x0020_words_x0020__x002d__x0020_Proofreading_x0020_FR xmlns="de22d9e6-8a98-4823-941d-63c351f7f7e2" xsi:nil="true"/>
    <Review-Approval_x0020_History xmlns="588dd58b-c235-4de7-be6d-a821336e58b0" xsi:nil="true"/>
    <Number_x0020_of_x0020_English_x0020_words xmlns="de22d9e6-8a98-4823-941d-63c351f7f7e2" xsi:nil="true"/>
    <Number_x0020_of_x0020_words_x0020__x002d__x0020_Other_x0020_language xmlns="de22d9e6-8a98-4823-941d-63c351f7f7e2" xsi:nil="true"/>
    <Number_x0020_of_x0020_words_x0020__x002d__x0020_Translation_x0020_Other_x0020_Language xmlns="de22d9e6-8a98-4823-941d-63c351f7f7e2" xsi:nil="true"/>
    <Status_x2014_English_x0020_proofreading xmlns="de22d9e6-8a98-4823-941d-63c351f7f7e2" xsi:nil="true"/>
    <Target_x0020_Audience xmlns="de22d9e6-8a98-4823-941d-63c351f7f7e2" xsi:nil="true"/>
    <Completed_x0020_Date xmlns="de22d9e6-8a98-4823-941d-63c351f7f7e2" xsi:nil="true"/>
    <PS_x0020_Description xmlns="de22d9e6-8a98-4823-941d-63c351f7f7e2" xsi:nil="true"/>
    <Number_x0020_of_x0020_words_x0020__x002d__x0020_Translation xmlns="de22d9e6-8a98-4823-941d-63c351f7f7e2" xsi:nil="true"/>
    <Delivery_x0020_Date xmlns="de22d9e6-8a98-4823-941d-63c351f7f7e2" xsi:nil="true"/>
    <Original_x0020_language xmlns="de22d9e6-8a98-4823-941d-63c351f7f7e2" xsi:nil="true"/>
    <French_x0020_comparative_x0020_editor xmlns="de22d9e6-8a98-4823-941d-63c351f7f7e2">
      <UserInfo>
        <DisplayName/>
        <AccountId xsi:nil="true"/>
        <AccountType/>
      </UserInfo>
    </French_x0020_comparative_x0020_editor>
    <English_x0020_editor xmlns="de22d9e6-8a98-4823-941d-63c351f7f7e2">
      <UserInfo>
        <DisplayName>Goodlet, Lisa (BAC/LAC)</DisplayName>
        <AccountId>3869</AccountId>
        <AccountType/>
      </UserInfo>
    </English_x0020_editor>
    <Status_x0020_English_x0020_editing xmlns="de22d9e6-8a98-4823-941d-63c351f7f7e2" xsi:nil="true"/>
    <Date_x0020_completed_x0020__x002d__x0020_French_x0020_comparative_x0020_editor xmlns="de22d9e6-8a98-4823-941d-63c351f7f7e2" xsi:nil="true"/>
    <Project_x0020_Title xmlns="de22d9e6-8a98-4823-941d-63c351f7f7e2" xsi:nil="true"/>
    <Special_x0020_instructions xmlns="de22d9e6-8a98-4823-941d-63c351f7f7e2" xsi:nil="true"/>
    <Assigned_x0020_to_x0020_External xmlns="de22d9e6-8a98-4823-941d-63c351f7f7e2" xsi:nil="true"/>
    <Number_x0020_of_x0020_words_x0020__x002d__x0020_Comparative_x0020_Editing_x0020_EN xmlns="de22d9e6-8a98-4823-941d-63c351f7f7e2" xsi:nil="true"/>
    <Review-Approval_x0020_Date xmlns="588dd58b-c235-4de7-be6d-a821336e58b0" xsi:nil="true"/>
    <Original_x0020_language_x0020_of_x0020_content xmlns="de22d9e6-8a98-4823-941d-63c351f7f7e2" xsi:nil="true"/>
    <Proof_x0020_reading_x0020_FR xmlns="de22d9e6-8a98-4823-941d-63c351f7f7e2">false</Proof_x0020_reading_x0020_FR>
    <Number_x0020_of_x0020_words_x0020__x002d__x0020_Editing_x0020_FR xmlns="de22d9e6-8a98-4823-941d-63c351f7f7e2" xsi:nil="true"/>
    <English_x0020_editor_x0020__x0028_proofreading_x0029_ xmlns="de22d9e6-8a98-4823-941d-63c351f7f7e2">
      <UserInfo>
        <DisplayName/>
        <AccountId xsi:nil="true"/>
        <AccountType/>
      </UserInfo>
    </English_x0020_editor_x0020__x0028_proofreading_x0029_>
    <Delivery_x0020_date_x0020__x002d__x0020_French_x0020_comparative_x0020_editor xmlns="de22d9e6-8a98-4823-941d-63c351f7f7e2" xsi:nil="true"/>
    <Date_x0020_completed_x0020__x002d__x0020_French_x0020_Translator xmlns="de22d9e6-8a98-4823-941d-63c351f7f7e2" xsi:nil="true"/>
    <LS_x0020_Comments xmlns="de22d9e6-8a98-4823-941d-63c351f7f7e2" xsi:nil="true"/>
    <Desired_x0020_publication_x0020_date xmlns="de22d9e6-8a98-4823-941d-63c351f7f7e2" xsi:nil="true"/>
    <Translator xmlns="de22d9e6-8a98-4823-941d-63c351f7f7e2">
      <UserInfo>
        <DisplayName/>
        <AccountId xsi:nil="true"/>
        <AccountType/>
      </UserInfo>
    </Translator>
    <French_x0020_editor xmlns="de22d9e6-8a98-4823-941d-63c351f7f7e2">
      <UserInfo>
        <DisplayName/>
        <AccountId xsi:nil="true"/>
        <AccountType/>
      </UserInfo>
    </French_x0020_editor>
    <Year xmlns="de22d9e6-8a98-4823-941d-63c351f7f7e2">24</Year>
    <Branch xmlns="de22d9e6-8a98-4823-941d-63c351f7f7e2" xsi:nil="true"/>
    <Types_x0020_of_x0020_news xmlns="de22d9e6-8a98-4823-941d-63c351f7f7e2"/>
    <French_x0020_Translator xmlns="de22d9e6-8a98-4823-941d-63c351f7f7e2">
      <UserInfo>
        <DisplayName>Pedneault, Louise (BAC/LAC)</DisplayName>
        <AccountId>2546</AccountId>
        <AccountType/>
      </UserInfo>
    </French_x0020_Translator>
    <Number_x0020_of_x0020_words_x0020__x002d__x0020_Comparative_x0020_Editing_x0020_FR xmlns="de22d9e6-8a98-4823-941d-63c351f7f7e2" xsi:nil="true"/>
    <Sector xmlns="de22d9e6-8a98-4823-941d-63c351f7f7e2" xsi:nil="true"/>
    <TaskID xmlns="de22d9e6-8a98-4823-941d-63c351f7f7e2">0</TaskID>
    <Review-Approval_x0020_Status xmlns="588dd58b-c235-4de7-be6d-a821336e58b0" xsi:nil="true"/>
    <Security_x0020_classification xmlns="de22d9e6-8a98-4823-941d-63c351f7f7e2" xsi:nil="true"/>
    <URL xmlns="de22d9e6-8a98-4823-941d-63c351f7f7e2" xsi:nil="true"/>
    <Title_x0020_of_x0020_the_x0020_person_x0020_approving_x0020_this_x0020_article_x0020_English xmlns="de22d9e6-8a98-4823-941d-63c351f7f7e2" xsi:nil="true"/>
    <Status_x0020_English_x0020_comparative_x0020_editor xmlns="de22d9e6-8a98-4823-941d-63c351f7f7e2" xsi:nil="true"/>
    <Date_x0020_completed_x0020__x002d__x0020_English_x0020_comparative_x0020_editor xmlns="de22d9e6-8a98-4823-941d-63c351f7f7e2" xsi:nil="true"/>
    <Status_x0020_French_x0020_Translation xmlns="de22d9e6-8a98-4823-941d-63c351f7f7e2" xsi:nil="true"/>
    <Delivery_x0020_date_x2014_French_x0020_editor_x0020__x0028_proofreading_x0029_ xmlns="de22d9e6-8a98-4823-941d-63c351f7f7e2" xsi:nil="true"/>
    <Second_x0020_Requestor xmlns="de22d9e6-8a98-4823-941d-63c351f7f7e2">
      <UserInfo>
        <DisplayName>Doucette, Ingrid (BAC/LAC) (elle-la / she-her)</DisplayName>
        <AccountId>3934</AccountId>
        <AccountType/>
      </UserInfo>
    </Second_x0020_Requestor>
    <Delivery_x0020_date_x0020__x002d__x0020_French_x0020_editor xmlns="de22d9e6-8a98-4823-941d-63c351f7f7e2" xsi:nil="true"/>
    <Initiatives xmlns="de22d9e6-8a98-4823-941d-63c351f7f7e2" xsi:nil="true"/>
    <Delivery_x0020_date_x0020__x002d__x0020_French_x0020_Translator xmlns="de22d9e6-8a98-4823-941d-63c351f7f7e2" xsi:nil="true"/>
    <Audience xmlns="de22d9e6-8a98-4823-941d-63c351f7f7e2" xsi:nil="true"/>
    <Date_x0020_completed_x0020__x002d__x0020_translator xmlns="de22d9e6-8a98-4823-941d-63c351f7f7e2" xsi:nil="true"/>
    <French_x0020_editor_x0020__x0028_proofreading_x0029_ xmlns="de22d9e6-8a98-4823-941d-63c351f7f7e2">
      <UserInfo>
        <DisplayName/>
        <AccountId xsi:nil="true"/>
        <AccountType/>
      </UserInfo>
    </French_x0020_editor_x0020__x0028_proofreading_x0029_>
    <Status_x0020_Translation xmlns="de22d9e6-8a98-4823-941d-63c351f7f7e2" xsi:nil="true"/>
    <CSID xmlns="de22d9e6-8a98-4823-941d-63c351f7f7e2">300</CSID>
    <Division xmlns="de22d9e6-8a98-4823-941d-63c351f7f7e2" xsi:nil="true"/>
    <Date_x0020_completed_x0020__x002d__x0020_French_x0020_editor xmlns="de22d9e6-8a98-4823-941d-63c351f7f7e2" xsi:nil="true"/>
    <Signed_x0020_by xmlns="de22d9e6-8a98-4823-941d-63c351f7f7e2">
      <UserInfo>
        <DisplayName/>
        <AccountId xsi:nil="true"/>
        <AccountType/>
      </UserInfo>
    </Signed_x0020_by>
    <Delivery_x0020_date_x0020__x002d__x0020_English_x0020_comparative_x0020_editor xmlns="de22d9e6-8a98-4823-941d-63c351f7f7e2" xsi:nil="true"/>
    <Reviewers-Approvers xmlns="588dd58b-c235-4de7-be6d-a821336e58b0" xsi:nil="true"/>
    <Proposed_x0020_English_x0020_title xmlns="de22d9e6-8a98-4823-941d-63c351f7f7e2" xsi:nil="true"/>
    <Number_x0020_of_x0020_words_x0020__x002d__x0020_Editing_x0020_EN xmlns="de22d9e6-8a98-4823-941d-63c351f7f7e2" xsi:nil="true"/>
    <Requestor xmlns="de22d9e6-8a98-4823-941d-63c351f7f7e2">
      <UserInfo>
        <DisplayName>Brooks, Ashley-Ann (BAC/LAC)</DisplayName>
        <AccountId>417</AccountId>
        <AccountType/>
      </UserInfo>
    </Requestor>
    <Delivery_x0020_date_x0020__x002d__x0020_English_x0020_editor xmlns="de22d9e6-8a98-4823-941d-63c351f7f7e2" xsi:nil="true"/>
    <Communications_x0020_Advisor xmlns="de22d9e6-8a98-4823-941d-63c351f7f7e2">
      <UserInfo>
        <DisplayName/>
        <AccountId xsi:nil="true"/>
        <AccountType/>
      </UserInfo>
    </Communications_x0020_Advisor>
    <Title_x0020_of_x0020_the_x0020_person_x0020_approving_x0020_this_x0020_article_x0020_French xmlns="de22d9e6-8a98-4823-941d-63c351f7f7e2" xsi:nil="true"/>
    <Status_x0020_French_x0020_comparative_x0020_editor xmlns="de22d9e6-8a98-4823-941d-63c351f7f7e2" xsi:nil="true"/>
    <Global_x0020_Status0 xmlns="de22d9e6-8a98-4823-941d-63c351f7f7e2">Active</Global_x0020_Status0>
    <Send_x0020_to_x0020_client xmlns="de22d9e6-8a98-4823-941d-63c351f7f7e2">true</Send_x0020_to_x0020_client>
    <Delivery_x0020_date_x2014_English_x0020_editor_x0020__x0028_proofreading_x0029_ xmlns="de22d9e6-8a98-4823-941d-63c351f7f7e2" xsi:nil="true"/>
    <Number_x0020_of_x0020_French_x0020_words xmlns="de22d9e6-8a98-4823-941d-63c351f7f7e2" xsi:nil="true"/>
    <Status_x0020_French_x0020_editing xmlns="de22d9e6-8a98-4823-941d-63c351f7f7e2" xsi:nil="true"/>
    <Author0 xmlns="de22d9e6-8a98-4823-941d-63c351f7f7e2">
      <UserInfo>
        <DisplayName>Doucette, Ingrid (BAC/LAC) (elle-la / she-her)</DisplayName>
        <AccountId>3934</AccountId>
        <AccountType/>
      </UserInfo>
    </Author0>
    <Proposed_x0020_French_x0020_title xmlns="de22d9e6-8a98-4823-941d-63c351f7f7e2" xsi:nil="true"/>
    <English_x0020_comparative_x0020_editor xmlns="de22d9e6-8a98-4823-941d-63c351f7f7e2">
      <UserInfo>
        <DisplayName/>
        <AccountId xsi:nil="true"/>
        <AccountType/>
      </UserInfo>
    </English_x0020_comparative_x0020_editor>
    <Members xmlns="de22d9e6-8a98-4823-941d-63c351f7f7e2">
      <UserInfo>
        <DisplayName/>
        <AccountId xsi:nil="true"/>
        <AccountType/>
      </UserInfo>
    </Members>
    <Comparative_x0020_editing_x0020_FR xmlns="de22d9e6-8a98-4823-941d-63c351f7f7e2">false</Comparative_x0020_editing_x0020_FR>
    <Status_x2014_French_x0020_proofreading xmlns="de22d9e6-8a98-4823-941d-63c351f7f7e2" xsi:nil="true"/>
  </documentManagement>
</p:properties>
</file>

<file path=customXml/itemProps1.xml><?xml version="1.0" encoding="utf-8"?>
<ds:datastoreItem xmlns:ds="http://schemas.openxmlformats.org/officeDocument/2006/customXml" ds:itemID="{028682B8-5E09-43FD-961D-D86CD547C7EF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8982C0F7-DD59-493D-A959-F2D2E847F1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88D069-C286-426F-830C-252BE9DDFA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8dd58b-c235-4de7-be6d-a821336e58b0"/>
    <ds:schemaRef ds:uri="de22d9e6-8a98-4823-941d-63c351f7f7e2"/>
    <ds:schemaRef ds:uri="ac5d1785-27ef-4a5d-a175-25b009aed0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26AB544-95FF-45DE-B549-47583C6FC693}">
  <ds:schemaRefs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588dd58b-c235-4de7-be6d-a821336e58b0"/>
    <ds:schemaRef ds:uri="ac5d1785-27ef-4a5d-a175-25b009aed00f"/>
    <ds:schemaRef ds:uri="de22d9e6-8a98-4823-941d-63c351f7f7e2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4462</TotalTime>
  <Words>1418</Words>
  <Application>Microsoft Office PowerPoint</Application>
  <PresentationFormat>Grand écran</PresentationFormat>
  <Paragraphs>218</Paragraphs>
  <Slides>19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Verdana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Énigme no 2</vt:lpstr>
      <vt:lpstr>Présentation PowerPoint</vt:lpstr>
      <vt:lpstr>Énigme no 3</vt:lpstr>
      <vt:lpstr>Présentation PowerPoint</vt:lpstr>
      <vt:lpstr>Présentation PowerPoint</vt:lpstr>
    </vt:vector>
  </TitlesOfParts>
  <Company>Toronto Public 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your own adventure!</dc:title>
  <dc:creator>Daniel Colangelo</dc:creator>
  <cp:lastModifiedBy>Rioux, Patricia</cp:lastModifiedBy>
  <cp:revision>177</cp:revision>
  <dcterms:created xsi:type="dcterms:W3CDTF">2021-12-29T19:37:44Z</dcterms:created>
  <dcterms:modified xsi:type="dcterms:W3CDTF">2024-04-18T13:28:19Z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0x010100725C2E71F61C2C40A21E65B1F34B062D</vt:lpwstr>
  </property>
  <property fmtid="{D5CDD505-2E9C-101B-9397-08002B2CF9AE}" pid="3" name="_dlc_DocIdItemGuid">
    <vt:lpwstr>89dff504-4f12-4411-a0db-eccbb8d94845</vt:lpwstr>
  </property>
  <property fmtid="{D5CDD505-2E9C-101B-9397-08002B2CF9AE}" pid="4" name="MSIP_Label_a06f4807-c869-4f8c-8171-a98e99757573_Enabled">
    <vt:lpwstr>true</vt:lpwstr>
  </property>
  <property fmtid="{D5CDD505-2E9C-101B-9397-08002B2CF9AE}" pid="5" name="MSIP_Label_a06f4807-c869-4f8c-8171-a98e99757573_SetDate">
    <vt:lpwstr>2024-03-25T18:39:33Z</vt:lpwstr>
  </property>
  <property fmtid="{D5CDD505-2E9C-101B-9397-08002B2CF9AE}" pid="6" name="MSIP_Label_a06f4807-c869-4f8c-8171-a98e99757573_Method">
    <vt:lpwstr>Standard</vt:lpwstr>
  </property>
  <property fmtid="{D5CDD505-2E9C-101B-9397-08002B2CF9AE}" pid="7" name="MSIP_Label_a06f4807-c869-4f8c-8171-a98e99757573_Name">
    <vt:lpwstr>UNCLASSIFIED</vt:lpwstr>
  </property>
  <property fmtid="{D5CDD505-2E9C-101B-9397-08002B2CF9AE}" pid="8" name="MSIP_Label_a06f4807-c869-4f8c-8171-a98e99757573_SiteId">
    <vt:lpwstr>098ab454-2808-4984-b40d-04d49415677b</vt:lpwstr>
  </property>
  <property fmtid="{D5CDD505-2E9C-101B-9397-08002B2CF9AE}" pid="9" name="MSIP_Label_a06f4807-c869-4f8c-8171-a98e99757573_ActionId">
    <vt:lpwstr>6da35e65-d0de-4ec0-bb03-1d2c0025fedd</vt:lpwstr>
  </property>
  <property fmtid="{D5CDD505-2E9C-101B-9397-08002B2CF9AE}" pid="10" name="MSIP_Label_a06f4807-c869-4f8c-8171-a98e99757573_ContentBits">
    <vt:lpwstr>0</vt:lpwstr>
  </property>
  <property fmtid="{D5CDD505-2E9C-101B-9397-08002B2CF9AE}" pid="11" name="_docset_NoMedatataSyncRequired">
    <vt:lpwstr>False</vt:lpwstr>
  </property>
  <property fmtid="{D5CDD505-2E9C-101B-9397-08002B2CF9AE}" pid="12" name="WorkflowChangePath">
    <vt:lpwstr>2208e94e-8207-4868-805a-cd6346eb7444,16;</vt:lpwstr>
  </property>
</Properties>
</file>