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86" r:id="rId7"/>
    <p:sldId id="307" r:id="rId8"/>
    <p:sldId id="259" r:id="rId9"/>
    <p:sldId id="293" r:id="rId10"/>
    <p:sldId id="299" r:id="rId11"/>
    <p:sldId id="300" r:id="rId12"/>
    <p:sldId id="311" r:id="rId13"/>
    <p:sldId id="312" r:id="rId14"/>
    <p:sldId id="302" r:id="rId15"/>
    <p:sldId id="303" r:id="rId16"/>
    <p:sldId id="310" r:id="rId17"/>
    <p:sldId id="305" r:id="rId18"/>
    <p:sldId id="306" r:id="rId19"/>
    <p:sldId id="308" r:id="rId20"/>
  </p:sldIdLst>
  <p:sldSz cx="12192000" cy="6858000"/>
  <p:notesSz cx="6858000" cy="9144000"/>
  <p:embeddedFontLst>
    <p:embeddedFont>
      <p:font typeface="Mikado Regular" panose="02000000000000000000" charset="0"/>
      <p:regular r:id="rId23"/>
      <p:italic r:id="rId24"/>
    </p:embeddedFont>
    <p:embeddedFont>
      <p:font typeface="Mikado Medium" panose="02000000000000000000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ikado Bold" panose="02000000000000000000" charset="0"/>
      <p:bold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bes, Lisa" initials="FL" lastIdx="42" clrIdx="0">
    <p:extLst>
      <p:ext uri="{19B8F6BF-5375-455C-9EA6-DF929625EA0E}">
        <p15:presenceInfo xmlns:p15="http://schemas.microsoft.com/office/powerpoint/2012/main" userId="Forbes, Lisa" providerId="None"/>
      </p:ext>
    </p:extLst>
  </p:cmAuthor>
  <p:cmAuthor id="2" name="Daniel Colangelo" initials="DC" lastIdx="32" clrIdx="1">
    <p:extLst>
      <p:ext uri="{19B8F6BF-5375-455C-9EA6-DF929625EA0E}">
        <p15:presenceInfo xmlns:p15="http://schemas.microsoft.com/office/powerpoint/2012/main" userId="S-1-5-21-2425304196-658290077-3312937313-2824" providerId="AD"/>
      </p:ext>
    </p:extLst>
  </p:cmAuthor>
  <p:cmAuthor id="3" name="Morin, Carolan" initials="MC" lastIdx="3" clrIdx="2">
    <p:extLst>
      <p:ext uri="{19B8F6BF-5375-455C-9EA6-DF929625EA0E}">
        <p15:presenceInfo xmlns:p15="http://schemas.microsoft.com/office/powerpoint/2012/main" userId="S-1-5-21-364916464-497355852-10498456-49939" providerId="AD"/>
      </p:ext>
    </p:extLst>
  </p:cmAuthor>
  <p:cmAuthor id="4" name="Goodlet, Lisa" initials="GL" lastIdx="2" clrIdx="3">
    <p:extLst>
      <p:ext uri="{19B8F6BF-5375-455C-9EA6-DF929625EA0E}">
        <p15:presenceInfo xmlns:p15="http://schemas.microsoft.com/office/powerpoint/2012/main" userId="S-1-5-21-364916464-497355852-10498456-54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5223AB"/>
    <a:srgbClr val="AFFFFB"/>
    <a:srgbClr val="00A198"/>
    <a:srgbClr val="00D6CC"/>
    <a:srgbClr val="E21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6118" autoAdjust="0"/>
  </p:normalViewPr>
  <p:slideViewPr>
    <p:cSldViewPr snapToObjects="1">
      <p:cViewPr varScale="1">
        <p:scale>
          <a:sx n="101" d="100"/>
          <a:sy n="101" d="100"/>
        </p:scale>
        <p:origin x="6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start 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presentation,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“Slide Show”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menu, 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“From Beginning”.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2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2" name="Picture 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3772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970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" y="5836878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970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3" y="5867029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694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41787"/>
            <a:ext cx="1137136" cy="99422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4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37305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1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3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859720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664" y="58641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63772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3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42975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250" y="5842975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6652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456" y="583665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324459" cy="29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" y="0"/>
            <a:ext cx="3324457" cy="29066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6" name="Picture 5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0"/>
            <a:ext cx="2024724" cy="17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14" name="Picture 13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9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+mj-lt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summerreadingclub.ca/staff/plan-for-accessibili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summerreadingclub.ca/staff/library-awards#WhoIsEligibleToApplyForTheTdSummerReadingClubLibraryAward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tdsummerreadingclub.ca/staff/library-awards" TargetMode="External"/><Relationship Id="rId5" Type="http://schemas.openxmlformats.org/officeDocument/2006/relationships/hyperlink" Target="mailto:ashley-ann.brooks@bac-lac.gc.ca" TargetMode="External"/><Relationship Id="rId4" Type="http://schemas.openxmlformats.org/officeDocument/2006/relationships/hyperlink" Target="https://tdsrcstaff.cdn.prismic.io/tdsrcstaff/0ef701de-5ce8-4688-9227-87433e0bf93c_FINAL+Library+Awards+Application+2022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-ann.brooks@bac-lac.gc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03706"/>
            <a:ext cx="11226800" cy="2192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Library Awards 2022 </a:t>
            </a:r>
            <a:endParaRPr lang="fr-C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n°4 (</a:t>
            </a:r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continued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47801"/>
            <a:ext cx="11430000" cy="4078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Organize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fun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Reinforce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vocabulary</a:t>
            </a:r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play with sounds, the alphabet, syllables, rhyming words, synonyms,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antonyms</a:t>
            </a:r>
          </a:p>
          <a:p>
            <a:pPr lvl="1"/>
            <a:endParaRPr lang="fr-CA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Develop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writing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language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skills</a:t>
            </a:r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invite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children to write words, an individual or collective text (idea wall, the continuation of a story, a poem, a short story, an exquisite corpse, etc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e.g.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i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nvite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children to read a story or their creation, present a skit/puppet show, sing, discuss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n°4 (</a:t>
            </a:r>
            <a:r>
              <a:rPr lang="fr-CA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continued</a:t>
            </a:r>
            <a:r>
              <a:rPr lang="fr-CA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47801"/>
            <a:ext cx="11430000" cy="413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Organize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fun </a:t>
            </a:r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Improve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written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oral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comprehension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ask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children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questions about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invite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them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draw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mime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ultivate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pleasure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 book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before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an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activity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written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instructions or directions for a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game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put the book at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heart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of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game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literary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dominos,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crossword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around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 book,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build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 multi-coloured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tower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etc.)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5223A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923330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Considered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inclusivity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N°5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581400"/>
            <a:ext cx="8962253" cy="2362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 can make your activities, collections and services accessible to all families by taking an inclusive approach. Small actions can make a big difference to users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See the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Accessibility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section of our website for ideas and resources.</a:t>
            </a:r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689" y="228600"/>
            <a:ext cx="10515600" cy="1292353"/>
          </a:xfrm>
        </p:spPr>
        <p:txBody>
          <a:bodyPr>
            <a:normAutofit/>
          </a:bodyPr>
          <a:lstStyle/>
          <a:p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How to </a:t>
            </a:r>
            <a:r>
              <a:rPr lang="fr-CA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register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522791" y="1520953"/>
            <a:ext cx="11085396" cy="40657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Check to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see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if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library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eligible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Complete the </a:t>
            </a:r>
            <a:r>
              <a:rPr lang="en-CA" sz="22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2022 Application </a:t>
            </a:r>
            <a:r>
              <a:rPr lang="en-CA" sz="22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Form</a:t>
            </a:r>
            <a:r>
              <a:rPr lang="en-CA" sz="22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Add a text that presents your 2022 TD Summer Reading Club program (maximum 2,000 words).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Include supporting documentation (photos/images </a:t>
            </a:r>
            <a:r>
              <a:rPr lang="en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a short video).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Send this package to </a:t>
            </a:r>
            <a:r>
              <a:rPr lang="en-CA" sz="22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ashley-ann.brooks@bac-lac.gc.ca</a:t>
            </a: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by </a:t>
            </a:r>
            <a:r>
              <a:rPr lang="en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November 14, 2022</a:t>
            </a: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Visit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Library Awards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page for more information. </a:t>
            </a: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5528"/>
            <a:ext cx="11241998" cy="2206943"/>
          </a:xfrm>
          <a:prstGeom prst="rect">
            <a:avLst/>
          </a:prstGeom>
          <a:solidFill>
            <a:srgbClr val="00A1DE"/>
          </a:solidFill>
          <a:ln>
            <a:solidFill>
              <a:srgbClr val="00A1DE"/>
            </a:solidFill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Questions?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Contact </a:t>
            </a:r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Ashley-Ann </a:t>
            </a: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Brooks</a:t>
            </a: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46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10744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Your program description and supporting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documents </a:t>
            </a: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</a:rPr>
              <a:t>should clearly demonstrate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that your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library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offered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the TD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Reading Club for a minimum of 6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weeks</a:t>
            </a: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adhered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>
                <a:latin typeface="Verdana" panose="020B0604030504040204" pitchFamily="34" charset="0"/>
                <a:ea typeface="Verdana" panose="020B0604030504040204" pitchFamily="34" charset="0"/>
              </a:rPr>
              <a:t>to the </a:t>
            </a:r>
            <a:r>
              <a:rPr lang="fr-CA" dirty="0" err="1">
                <a:latin typeface="Verdana" panose="020B0604030504040204" pitchFamily="34" charset="0"/>
                <a:ea typeface="Verdana" panose="020B0604030504040204" pitchFamily="34" charset="0"/>
              </a:rPr>
              <a:t>Club’s</a:t>
            </a:r>
            <a:r>
              <a:rPr lang="fr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>
                <a:latin typeface="Verdana" panose="020B0604030504040204" pitchFamily="34" charset="0"/>
                <a:ea typeface="Verdana" panose="020B0604030504040204" pitchFamily="34" charset="0"/>
              </a:rPr>
              <a:t>branding</a:t>
            </a:r>
            <a:r>
              <a:rPr lang="fr-CA" dirty="0">
                <a:latin typeface="Verdana" panose="020B0604030504040204" pitchFamily="34" charset="0"/>
                <a:ea typeface="Verdana" panose="020B0604030504040204" pitchFamily="34" charset="0"/>
              </a:rPr>
              <a:t> guidelines </a:t>
            </a: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escribed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the inventive, effective and creative strategies used to motivate children to read, and the efforts of staff to do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so</a:t>
            </a: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clearly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indicated the links between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Club activities and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reading/literacy</a:t>
            </a: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mtClean="0">
                <a:latin typeface="Verdana" panose="020B0604030504040204" pitchFamily="34" charset="0"/>
                <a:ea typeface="Verdana" panose="020B0604030504040204" pitchFamily="34" charset="0"/>
              </a:rPr>
              <a:t>considered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inclusivity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please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’’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Accessibility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’’ section on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008" y="1996712"/>
            <a:ext cx="9706658" cy="2446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A1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en-CA" sz="3000" dirty="0">
                <a:latin typeface="Verdana" panose="020B0604030504040204" pitchFamily="34" charset="0"/>
                <a:ea typeface="Verdana" panose="020B0604030504040204" pitchFamily="34" charset="0"/>
              </a:rPr>
              <a:t>The following </a:t>
            </a:r>
            <a:r>
              <a:rPr lang="en-CA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slides outline </a:t>
            </a:r>
            <a:r>
              <a:rPr lang="en-CA" sz="3000" dirty="0">
                <a:latin typeface="Verdana" panose="020B0604030504040204" pitchFamily="34" charset="0"/>
                <a:ea typeface="Verdana" panose="020B0604030504040204" pitchFamily="34" charset="0"/>
              </a:rPr>
              <a:t>the evaluation criteria that guide the work of the Library Awards jurors, as well as tips for enhancing your entry</a:t>
            </a:r>
            <a:r>
              <a:rPr lang="en-CA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sz="3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292662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Offered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fr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TD </a:t>
            </a:r>
            <a:r>
              <a:rPr lang="fr-CA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 Reading Club </a:t>
            </a:r>
            <a:r>
              <a:rPr lang="fr-CA" sz="2400" dirty="0">
                <a:latin typeface="Verdana" panose="020B0604030504040204" pitchFamily="34" charset="0"/>
                <a:ea typeface="Verdana" panose="020B0604030504040204" pitchFamily="34" charset="0"/>
              </a:rPr>
              <a:t>for a minimum of 6 </a:t>
            </a:r>
            <a:r>
              <a:rPr lang="fr-CA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weeks</a:t>
            </a:r>
            <a:endParaRPr lang="fr-CA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N°1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200" y="3581400"/>
            <a:ext cx="8962252" cy="2286000"/>
          </a:xfrm>
          <a:prstGeom prst="foldedCorner">
            <a:avLst/>
          </a:prstGeom>
          <a:solidFill>
            <a:srgbClr val="E21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 sure to use the full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the Club in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communications: </a:t>
            </a:r>
            <a: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TD </a:t>
            </a:r>
            <a:r>
              <a:rPr lang="fr-C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Reading Club </a:t>
            </a:r>
          </a:p>
          <a:p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Indicate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the duration of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program by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specifying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date and the end date.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5223A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923330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Adhered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to the </a:t>
            </a:r>
            <a:r>
              <a:rPr lang="fr-CA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Club’s</a:t>
            </a:r>
            <a:r>
              <a:rPr lang="fr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branding</a:t>
            </a:r>
            <a:r>
              <a:rPr lang="fr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guidelines</a:t>
            </a:r>
            <a:endParaRPr lang="fr-C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N°2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200" y="3581400"/>
            <a:ext cx="8962252" cy="2362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Creating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posters, sign-up sheets, videos? Use the Club's </a:t>
            </a:r>
            <a:r>
              <a:rPr lang="en-C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logo and illustrator's </a:t>
            </a:r>
            <a:r>
              <a:rPr lang="en-C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images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 sure to consult the </a:t>
            </a:r>
            <a:r>
              <a:rPr lang="en-C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guidelines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661993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escribed 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inventive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, effective and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creative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 strategies used to motivate children to read, and the efforts of staff to do so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N°3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Show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creativity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Club. 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Demonstrate what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makes your library and its reading program unique. Outstanding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elements play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major role in awarding points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continued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661993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escribed the inventive,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effective 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and creative strategies used to motivate children to read, and the efforts of staff to do so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N°3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Illustrate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how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program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successful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how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met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its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goal of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motivating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kids to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2514600" y="6254055"/>
            <a:ext cx="6781800" cy="603766"/>
          </a:xfrm>
          <a:prstGeom prst="downArrowCallout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Examples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available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on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slide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n°3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47801"/>
            <a:ext cx="11430000" cy="4201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Here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examples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how to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illustrate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effectiveness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program: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Comments </a:t>
            </a:r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or feedback from parents and children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that demonstrate increased enthusiasm for reading among </a:t>
            </a: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kids,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improved reading skills, or changes in reading habits as a result of Club </a:t>
            </a: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Gather all the good comments about your Club and its impact on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kids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and their families. Quote them or take a picture or video of them for your application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1"/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Statistics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that include the number of library visits, participation in activities, books read, hours read, etc. 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292662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Clearly 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indicated 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links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between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Club activities and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reading or literacy</a:t>
            </a:r>
            <a:endParaRPr lang="fr-C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N°4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Remember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Club. Books and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literacy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should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priority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program. </a:t>
            </a:r>
          </a:p>
          <a:p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Incorporate reading in a fun way into your crafts and games.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2514600" y="6254055"/>
            <a:ext cx="6781800" cy="603766"/>
          </a:xfrm>
          <a:prstGeom prst="downArrowCallout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Examples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available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on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slides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TDSRC_EN+FR_PPT_Template_-_2019">
  <a:themeElements>
    <a:clrScheme name="Personnalisé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FFFFFF"/>
      </a:hlink>
      <a:folHlink>
        <a:srgbClr val="FFFFFF"/>
      </a:folHlink>
    </a:clrScheme>
    <a:fontScheme name="TDSRC Fonts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DE8C36-86CF-4DF4-A362-D05919618095}" vid="{02B04DC8-BAEF-4198-B295-06D6E76070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_dlc_DocId xmlns="9c7b64a9-7dcb-496c-9b16-ac5eef1d54ce">LAC4ACC-507521486-23451</_dlc_DocId>
    <_dlc_DocIdUrl xmlns="9c7b64a9-7dcb-496c-9b16-ac5eef1d54ce">
      <Url>http://collaboration/sites/access/TDSRC/_layouts/15/DocIdRedir.aspx?ID=LAC4ACC-507521486-23451</Url>
      <Description>LAC4ACC-507521486-23451</Description>
    </_dlc_DocIdUrl>
    <IconOverlay xmlns="http://schemas.microsoft.com/sharepoint/v4" xsi:nil="true"/>
    <Document_x0020_Category xmlns="6c2bb89f-a306-4043-9a07-9a2c8d0b4862" xsi:nil="true"/>
  </documentManagement>
</p:properties>
</file>

<file path=customXml/item2.xml><?xml version="1.0" encoding="utf-8"?>
<?mso-contentType ?>
<SharedContentType xmlns="Microsoft.SharePoint.Taxonomy.ContentTypeSync" SourceId="5341ffb6-9f44-4f1b-9ccc-ac841d6afe01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B1527254601469524AC7281A896A4" ma:contentTypeVersion="27" ma:contentTypeDescription="Create a new document." ma:contentTypeScope="" ma:versionID="0710a041accd2b2135e3730bcea2b7e8">
  <xsd:schema xmlns:xsd="http://www.w3.org/2001/XMLSchema" xmlns:xs="http://www.w3.org/2001/XMLSchema" xmlns:p="http://schemas.microsoft.com/office/2006/metadata/properties" xmlns:ns2="588dd58b-c235-4de7-be6d-a821336e58b0" xmlns:ns3="6c2bb89f-a306-4043-9a07-9a2c8d0b4862" xmlns:ns4="8eb1f6f2-9b9d-4b77-bc0c-8cd5e0b5ef69" xmlns:ns5="9c7b64a9-7dcb-496c-9b16-ac5eef1d54ce" xmlns:ns6="http://schemas.microsoft.com/sharepoint/v4" targetNamespace="http://schemas.microsoft.com/office/2006/metadata/properties" ma:root="true" ma:fieldsID="01c6286582946ae2cef5b524abd3cbc3" ns2:_="" ns3:_="" ns4:_="" ns5:_="" ns6:_="">
    <xsd:import namespace="588dd58b-c235-4de7-be6d-a821336e58b0"/>
    <xsd:import namespace="6c2bb89f-a306-4043-9a07-9a2c8d0b4862"/>
    <xsd:import namespace="8eb1f6f2-9b9d-4b77-bc0c-8cd5e0b5ef69"/>
    <xsd:import namespace="9c7b64a9-7dcb-496c-9b16-ac5eef1d54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4:SharedWithUsers" minOccurs="0"/>
                <xsd:element ref="ns3:Document_x0020_Category" minOccurs="0"/>
                <xsd:element ref="ns5:_dlc_DocId" minOccurs="0"/>
                <xsd:element ref="ns5:_dlc_DocIdUrl" minOccurs="0"/>
                <xsd:element ref="ns5:_dlc_DocIdPersistId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internalName="BLApprovalDate">
      <xsd:simpleType>
        <xsd:restriction base="dms:DateTime"/>
      </xsd:simpleType>
    </xsd:element>
    <xsd:element name="BLApprovalHistory" ma:index="3" nillable="true" ma:displayName="Review-Approval History" ma:internalName="BLApprovalHistory">
      <xsd:simpleType>
        <xsd:restriction base="dms:Note">
          <xsd:maxLength value="255"/>
        </xsd:restriction>
      </xsd:simpleType>
    </xsd:element>
    <xsd:element name="BLApprovalStatus" ma:index="4" nillable="true" ma:displayName="Review-Approval Status" ma:internalName="BLApprovalStatus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internalName="BLApprov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bb89f-a306-4043-9a07-9a2c8d0b486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9" nillable="true" ma:displayName="Document Category" ma:list="{4d186573-6fc2-458c-be6e-1f805ee63a08}" ma:internalName="Document_x0020_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1f6f2-9b9d-4b77-bc0c-8cd5e0b5e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64a9-7dcb-496c-9b16-ac5eef1d54c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7D0EB0-EA6C-4E20-B608-D9CBA1E36B00}">
  <ds:schemaRefs>
    <ds:schemaRef ds:uri="588dd58b-c235-4de7-be6d-a821336e58b0"/>
    <ds:schemaRef ds:uri="http://schemas.microsoft.com/office/2006/metadata/properties"/>
    <ds:schemaRef ds:uri="6c2bb89f-a306-4043-9a07-9a2c8d0b4862"/>
    <ds:schemaRef ds:uri="9c7b64a9-7dcb-496c-9b16-ac5eef1d54ce"/>
    <ds:schemaRef ds:uri="http://purl.org/dc/elements/1.1/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eb1f6f2-9b9d-4b77-bc0c-8cd5e0b5ef6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F7A0FC-F347-4FC6-92F2-9C221233EB7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F9B24A2-BD64-4607-AF18-305BE7D2142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00048AD-F8DE-4D5E-B2E3-220FA7CDD17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75FB8CB-F9F4-4C95-97D9-47E2564EB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6c2bb89f-a306-4043-9a07-9a2c8d0b4862"/>
    <ds:schemaRef ds:uri="8eb1f6f2-9b9d-4b77-bc0c-8cd5e0b5ef69"/>
    <ds:schemaRef ds:uri="9c7b64a9-7dcb-496c-9b16-ac5eef1d54c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10836</TotalTime>
  <Words>737</Words>
  <Application>Microsoft Office PowerPoint</Application>
  <PresentationFormat>Grand écran</PresentationFormat>
  <Paragraphs>108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Mikado Regular</vt:lpstr>
      <vt:lpstr>Courier New</vt:lpstr>
      <vt:lpstr>Mikado Medium</vt:lpstr>
      <vt:lpstr>Arial</vt:lpstr>
      <vt:lpstr>Calibri</vt:lpstr>
      <vt:lpstr>Mikado Bold</vt:lpstr>
      <vt:lpstr>Verdana</vt:lpstr>
      <vt:lpstr>TDSRC_EN+FR_PPT_Template_-_2019</vt:lpstr>
      <vt:lpstr>Evaluation Criteria </vt:lpstr>
      <vt:lpstr>Evaluation Criteria </vt:lpstr>
      <vt:lpstr>Evaluation Criteria </vt:lpstr>
      <vt:lpstr>Evaluation Criteria </vt:lpstr>
      <vt:lpstr>Evaluation Criteria </vt:lpstr>
      <vt:lpstr>Evaluation Criteria</vt:lpstr>
      <vt:lpstr>Evaluation Criteria (continued) </vt:lpstr>
      <vt:lpstr>Evaluation Criteria n°3</vt:lpstr>
      <vt:lpstr>Evaluation Criteria</vt:lpstr>
      <vt:lpstr>Evaluation Criteria n°4 (continued) </vt:lpstr>
      <vt:lpstr>Evaluation Criteria n°4 (continued) </vt:lpstr>
      <vt:lpstr>Evaluation Criteria </vt:lpstr>
      <vt:lpstr>How to register</vt:lpstr>
      <vt:lpstr>Questions?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Brooks, Ashley-Ann</cp:lastModifiedBy>
  <cp:revision>337</cp:revision>
  <cp:lastPrinted>2016-02-22T17:48:48Z</cp:lastPrinted>
  <dcterms:created xsi:type="dcterms:W3CDTF">2019-02-06T19:00:10Z</dcterms:created>
  <dcterms:modified xsi:type="dcterms:W3CDTF">2022-07-04T17:29:25Z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0x0101001F0B1527254601469524AC7281A896A4</vt:lpwstr>
  </property>
  <property fmtid="{D5CDD505-2E9C-101B-9397-08002B2CF9AE}" pid="3" name="_dlc_DocIdItemGuid">
    <vt:lpwstr>7a9b1274-1ff3-4161-97e4-e4f77d83ba9d</vt:lpwstr>
  </property>
  <property fmtid="{D5CDD505-2E9C-101B-9397-08002B2CF9AE}" pid="4" name="HasAttachments">
    <vt:bool>false</vt:bool>
  </property>
</Properties>
</file>