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7"/>
  </p:sldMasterIdLst>
  <p:notesMasterIdLst>
    <p:notesMasterId r:id="rId29"/>
  </p:notesMasterIdLst>
  <p:handoutMasterIdLst>
    <p:handoutMasterId r:id="rId30"/>
  </p:handoutMasterIdLst>
  <p:sldIdLst>
    <p:sldId id="257" r:id="rId8"/>
    <p:sldId id="259" r:id="rId9"/>
    <p:sldId id="25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77" r:id="rId18"/>
    <p:sldId id="278" r:id="rId19"/>
    <p:sldId id="279" r:id="rId20"/>
    <p:sldId id="280" r:id="rId21"/>
    <p:sldId id="282" r:id="rId22"/>
    <p:sldId id="281" r:id="rId23"/>
    <p:sldId id="272" r:id="rId24"/>
    <p:sldId id="283" r:id="rId25"/>
    <p:sldId id="273" r:id="rId26"/>
    <p:sldId id="284" r:id="rId27"/>
    <p:sldId id="285" r:id="rId28"/>
  </p:sldIdLst>
  <p:sldSz cx="12192000" cy="6858000"/>
  <p:notesSz cx="6858000" cy="9144000"/>
  <p:embeddedFontLst>
    <p:embeddedFont>
      <p:font typeface="Mikado Medium" panose="02000000000000000000" charset="0"/>
      <p:regular r:id="rId31"/>
      <p: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Mikado Regular" panose="02000000000000000000" charset="0"/>
      <p:regular r:id="rId37"/>
      <p:italic r:id="rId38"/>
    </p:embeddedFont>
    <p:embeddedFont>
      <p:font typeface="Mikado Bold" panose="02000000000000000000" charset="0"/>
      <p:bold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ikado Ultra" panose="02000000000000000000" charset="0"/>
      <p:bold r:id="rId45"/>
      <p:boldItalic r:id="rId46"/>
    </p:embeddedFont>
    <p:embeddedFont>
      <p:font typeface="Mikado Black" panose="02000000000000000000" charset="0"/>
      <p:bold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rbes, Lisa" initials="FL" lastIdx="33" clrIdx="0">
    <p:extLst>
      <p:ext uri="{19B8F6BF-5375-455C-9EA6-DF929625EA0E}">
        <p15:presenceInfo xmlns:p15="http://schemas.microsoft.com/office/powerpoint/2012/main" userId="Forbes, Lisa" providerId="None"/>
      </p:ext>
    </p:extLst>
  </p:cmAuthor>
  <p:cmAuthor id="2" name="Daniel Colangelo" initials="DC" lastIdx="23" clrIdx="1">
    <p:extLst>
      <p:ext uri="{19B8F6BF-5375-455C-9EA6-DF929625EA0E}">
        <p15:presenceInfo xmlns:p15="http://schemas.microsoft.com/office/powerpoint/2012/main" userId="S-1-5-21-2425304196-658290077-3312937313-28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98"/>
    <a:srgbClr val="5223AB"/>
    <a:srgbClr val="E21776"/>
    <a:srgbClr val="00A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55" autoAdjust="0"/>
    <p:restoredTop sz="83676" autoAdjust="0"/>
  </p:normalViewPr>
  <p:slideViewPr>
    <p:cSldViewPr snapToObjects="1">
      <p:cViewPr varScale="1">
        <p:scale>
          <a:sx n="61" d="100"/>
          <a:sy n="61" d="100"/>
        </p:scale>
        <p:origin x="8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E7D66-2F29-7B43-909C-428E40D27DA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DB88-53F8-6945-916B-DD6D75A13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37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AAE07-E0E9-074D-A87E-C58C2302B7A9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BBBF6-CDC3-794A-9D86-6379A88A7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4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22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69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86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BBBF6-CDC3-794A-9D86-6379A88A7D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13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  <p:pic>
        <p:nvPicPr>
          <p:cNvPr id="2" name="Picture 1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5486400"/>
            <a:ext cx="5168900" cy="11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9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-1"/>
            <a:ext cx="12192001" cy="57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strike="noStrik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01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1" cy="57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97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12192000" cy="57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39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Divider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95959"/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7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5223A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rgbClr val="00A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00A1D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3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rgbClr val="00A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00A1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2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rgbClr val="E21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E21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3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62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Big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0"/>
            <a:ext cx="3324459" cy="2906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" y="0"/>
            <a:ext cx="3324457" cy="290666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9376" y="249289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5223AB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79376" y="378739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5486400"/>
            <a:ext cx="5168900" cy="11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brary Program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689694" y="2606265"/>
            <a:ext cx="6771993" cy="738664"/>
          </a:xfrm>
          <a:solidFill>
            <a:schemeClr val="accent1"/>
          </a:solidFill>
          <a:effectLst/>
        </p:spPr>
        <p:txBody>
          <a:bodyPr wrap="square" lIns="274320" tIns="182880" rIns="274320" bIns="18288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Enter your description of the program here…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E21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 baseline="0">
                <a:solidFill>
                  <a:schemeClr val="tx1"/>
                </a:solidFill>
                <a:effectLst/>
                <a:latin typeface="Mikado Black" panose="02000000000000000000" charset="0"/>
              </a:defRPr>
            </a:lvl1pPr>
          </a:lstStyle>
          <a:p>
            <a:r>
              <a:rPr lang="en-US" dirty="0" smtClean="0"/>
              <a:t>Click to change program name…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53713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55303" y="1439501"/>
            <a:ext cx="3482975" cy="4191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Insert a picture here by clicking the icon below and then select the image to crop to fit if needed.</a:t>
            </a:r>
            <a:endParaRPr lang="en-CA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267199" y="1439501"/>
            <a:ext cx="6705601" cy="691458"/>
          </a:xfrm>
          <a:solidFill>
            <a:schemeClr val="accent4"/>
          </a:solidFill>
        </p:spPr>
        <p:txBody>
          <a:bodyPr lIns="182880" tIns="182880" bIns="365760">
            <a:noAutofit/>
          </a:bodyPr>
          <a:lstStyle>
            <a:lvl1pPr marL="0" indent="0">
              <a:buNone/>
              <a:defRPr sz="3200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 smtClean="0"/>
              <a:t>Enter your date here…</a:t>
            </a:r>
            <a:endParaRPr lang="en-CA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4267199" y="2130959"/>
            <a:ext cx="6705601" cy="533400"/>
          </a:xfrm>
          <a:solidFill>
            <a:schemeClr val="accent4"/>
          </a:solidFill>
        </p:spPr>
        <p:txBody>
          <a:bodyPr lIns="182880" tIns="91440" rIns="27432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en-US" dirty="0" smtClean="0"/>
              <a:t>Enter time here…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65847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6" name="Picture 5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367" y="0"/>
            <a:ext cx="2024724" cy="1770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Partner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  <p:pic>
        <p:nvPicPr>
          <p:cNvPr id="14" name="Picture 13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5486400"/>
            <a:ext cx="5168900" cy="11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35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7" name="Picture 6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5486400"/>
            <a:ext cx="5168900" cy="11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13" name="Picture 12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5486400"/>
            <a:ext cx="5168900" cy="11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8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7" name="Picture 6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14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11" name="Picture 10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5486400"/>
            <a:ext cx="5168900" cy="11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0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7" name="Picture 6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38544"/>
            <a:ext cx="10515600" cy="3767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838200" y="684442"/>
            <a:ext cx="10192657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CED660AE-8F72-5944-9C00-6D1D126577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7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6" r:id="rId2"/>
    <p:sldLayoutId id="2147483724" r:id="rId3"/>
    <p:sldLayoutId id="2147483729" r:id="rId4"/>
    <p:sldLayoutId id="2147483712" r:id="rId5"/>
    <p:sldLayoutId id="2147483722" r:id="rId6"/>
    <p:sldLayoutId id="2147483713" r:id="rId7"/>
    <p:sldLayoutId id="2147483721" r:id="rId8"/>
    <p:sldLayoutId id="2147483720" r:id="rId9"/>
    <p:sldLayoutId id="2147483651" r:id="rId10"/>
    <p:sldLayoutId id="2147483695" r:id="rId11"/>
    <p:sldLayoutId id="2147483696" r:id="rId12"/>
    <p:sldLayoutId id="2147483725" r:id="rId13"/>
    <p:sldLayoutId id="2147483718" r:id="rId14"/>
    <p:sldLayoutId id="2147483715" r:id="rId15"/>
    <p:sldLayoutId id="2147483716" r:id="rId16"/>
    <p:sldLayoutId id="2147483717" r:id="rId17"/>
    <p:sldLayoutId id="2147483704" r:id="rId18"/>
    <p:sldLayoutId id="2147483727" r:id="rId19"/>
    <p:sldLayoutId id="2147483730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 spc="0">
          <a:solidFill>
            <a:schemeClr val="tx1"/>
          </a:solidFill>
          <a:latin typeface="+mj-lt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jpg"/><Relationship Id="rId11" Type="http://schemas.microsoft.com/office/2007/relationships/hdphoto" Target="../media/hdphoto8.wdp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pitchFamily="50" charset="0"/>
              </a:rPr>
              <a:t>TD Summer Reading Club 2020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pitchFamily="50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Join the Club!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67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126761"/>
            <a:ext cx="10515600" cy="129235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/>
              </a:rPr>
              <a:t>W</a:t>
            </a:r>
            <a:r>
              <a:rPr lang="en-US" dirty="0" smtClean="0">
                <a:effectLst/>
              </a:rPr>
              <a:t>hat </a:t>
            </a:r>
            <a:r>
              <a:rPr lang="en-US" dirty="0">
                <a:effectLst/>
              </a:rPr>
              <a:t>do you call an alligator in a vest?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lack" panose="0200000000000000000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14400" y="4828397"/>
            <a:ext cx="10515600" cy="777193"/>
          </a:xfrm>
        </p:spPr>
        <p:txBody>
          <a:bodyPr>
            <a:normAutofit/>
          </a:bodyPr>
          <a:lstStyle/>
          <a:p>
            <a:pPr algn="ctr"/>
            <a:r>
              <a:rPr lang="en-CA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An </a:t>
            </a:r>
            <a:r>
              <a:rPr lang="en-CA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Investi</a:t>
            </a:r>
            <a:r>
              <a:rPr lang="en-CA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-Gator</a:t>
            </a:r>
            <a:endParaRPr lang="en-CA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34" b="96364" l="3220" r="975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45666"/>
            <a:ext cx="3657600" cy="3778646"/>
          </a:xfrm>
          <a:prstGeom prst="rect">
            <a:avLst/>
          </a:prstGeom>
          <a:effectLst>
            <a:outerShdw blurRad="76200" dir="13500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29" flipH="1">
            <a:off x="1133128" y="4898295"/>
            <a:ext cx="817418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0547620" y="4900593"/>
            <a:ext cx="81741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0350" y="399451"/>
            <a:ext cx="11658600" cy="88123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Mikado Black" panose="02000000000000000000" charset="0"/>
              </a:rPr>
              <a:t>How do you make an octopus laugh</a:t>
            </a:r>
            <a:r>
              <a:rPr lang="en-US" sz="5400" b="1" dirty="0" smtClean="0">
                <a:latin typeface="Mikado Black" panose="02000000000000000000" charset="0"/>
              </a:rPr>
              <a:t>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lack" panose="0200000000000000000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-12700" y="4785407"/>
            <a:ext cx="12204700" cy="77719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Mikado Regular" panose="02000000000000000000" pitchFamily="50" charset="0"/>
              </a:rPr>
              <a:t>With </a:t>
            </a:r>
            <a:r>
              <a:rPr lang="en-CA" sz="4800" dirty="0" smtClean="0">
                <a:latin typeface="Mikado Regular" panose="02000000000000000000" pitchFamily="50" charset="0"/>
              </a:rPr>
              <a:t>ten-tickles</a:t>
            </a:r>
            <a:endParaRPr lang="en-C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29" flipH="1">
            <a:off x="2164254" y="4847709"/>
            <a:ext cx="817418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9285162" y="4850007"/>
            <a:ext cx="817418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7" b="97283" l="6283" r="97074">
                        <a14:foregroundMark x1="51217" y1="47172" x2="51217" y2="47172"/>
                        <a14:foregroundMark x1="53619" y1="51422" x2="53619" y2="51422"/>
                        <a14:foregroundMark x1="53865" y1="45893" x2="53865" y2="45893"/>
                        <a14:foregroundMark x1="47582" y1="53436" x2="47582" y2="53436"/>
                        <a14:foregroundMark x1="60148" y1="25855" x2="60148" y2="25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65200"/>
            <a:ext cx="4114800" cy="396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3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-79473"/>
            <a:ext cx="10515600" cy="129235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effectLst/>
              </a:rPr>
              <a:t>How </a:t>
            </a:r>
            <a:r>
              <a:rPr lang="en-US" dirty="0">
                <a:effectLst/>
              </a:rPr>
              <a:t>does </a:t>
            </a:r>
            <a:r>
              <a:rPr lang="en-US" dirty="0" smtClean="0">
                <a:effectLst/>
              </a:rPr>
              <a:t>Darth Vader </a:t>
            </a:r>
            <a:r>
              <a:rPr lang="en-US" dirty="0">
                <a:effectLst/>
              </a:rPr>
              <a:t>likes his toast?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lack" panose="0200000000000000000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27100" y="4861865"/>
            <a:ext cx="10515600" cy="777193"/>
          </a:xfrm>
        </p:spPr>
        <p:txBody>
          <a:bodyPr>
            <a:normAutofit/>
          </a:bodyPr>
          <a:lstStyle/>
          <a:p>
            <a:pPr algn="ctr"/>
            <a:r>
              <a:rPr lang="en-CA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On the dark </a:t>
            </a:r>
            <a:r>
              <a:rPr lang="en-CA" sz="4300" dirty="0">
                <a:latin typeface="Mikado Regular" panose="02000000000000000000" pitchFamily="50" charset="0"/>
              </a:rPr>
              <a:t>s</a:t>
            </a:r>
            <a:r>
              <a:rPr lang="en-CA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ide</a:t>
            </a:r>
            <a:endParaRPr lang="en-CA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66800"/>
            <a:ext cx="4265834" cy="4107853"/>
          </a:xfrm>
          <a:prstGeom prst="rect">
            <a:avLst/>
          </a:prstGeom>
          <a:effectLst>
            <a:outerShdw blurRad="76200" dir="13500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29" flipH="1">
            <a:off x="3038129" y="4869852"/>
            <a:ext cx="817418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369395" y="4900593"/>
            <a:ext cx="81741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7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0350" y="840068"/>
            <a:ext cx="11658600" cy="8812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latin typeface="Mikado Black" panose="02000000000000000000" charset="0"/>
              </a:rPr>
              <a:t>What did the dog say after a long day of work?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lack" panose="0200000000000000000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-12700" y="4785407"/>
            <a:ext cx="12204700" cy="777193"/>
          </a:xfrm>
        </p:spPr>
        <p:txBody>
          <a:bodyPr>
            <a:normAutofit/>
          </a:bodyPr>
          <a:lstStyle/>
          <a:p>
            <a:pPr algn="ctr"/>
            <a:r>
              <a:rPr lang="en-CA" sz="4800" dirty="0" smtClean="0">
                <a:latin typeface="Mikado Regular" panose="02000000000000000000" pitchFamily="50" charset="0"/>
              </a:rPr>
              <a:t>Today was ruff</a:t>
            </a:r>
            <a:endParaRPr lang="en-C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29" flipH="1">
            <a:off x="3044304" y="4850008"/>
            <a:ext cx="817418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218362" y="4847708"/>
            <a:ext cx="817418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901" r="962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542" y="1234666"/>
            <a:ext cx="3505200" cy="386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-79473"/>
            <a:ext cx="10515600" cy="129235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effectLst/>
              </a:rPr>
              <a:t>Why was the cat happy?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lack" panose="0200000000000000000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27100" y="4861865"/>
            <a:ext cx="10515600" cy="777193"/>
          </a:xfrm>
        </p:spPr>
        <p:txBody>
          <a:bodyPr>
            <a:normAutofit/>
          </a:bodyPr>
          <a:lstStyle/>
          <a:p>
            <a:pPr algn="ctr"/>
            <a:r>
              <a:rPr lang="en-CA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Because he had a PURR-</a:t>
            </a:r>
            <a:r>
              <a:rPr lang="en-CA" sz="4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fect</a:t>
            </a:r>
            <a:r>
              <a:rPr lang="en-CA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Regular" panose="02000000000000000000" pitchFamily="50" charset="0"/>
              </a:rPr>
              <a:t> day</a:t>
            </a:r>
            <a:endParaRPr lang="en-CA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29" flipH="1">
            <a:off x="1133128" y="4898295"/>
            <a:ext cx="817418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0547620" y="4900593"/>
            <a:ext cx="817418" cy="609600"/>
          </a:xfrm>
          <a:prstGeom prst="rect">
            <a:avLst/>
          </a:prstGeom>
        </p:spPr>
      </p:pic>
      <p:pic>
        <p:nvPicPr>
          <p:cNvPr id="5122" name="Picture 2" descr="https://images.prismic.io/tdsrcstaff/bd5519e4-894d-40c0-8d5b-c0d941f16b7e_97740af2-1c5d-11ea-8c50-a0369f10330e.jfif?auto=compress,forma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14400"/>
            <a:ext cx="4038600" cy="419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A198"/>
                </a:solidFill>
              </a:rPr>
              <a:t>Battle of the books</a:t>
            </a:r>
            <a:endParaRPr lang="en-CA" dirty="0">
              <a:solidFill>
                <a:srgbClr val="00A19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961" y="3738676"/>
            <a:ext cx="1574801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17" y="3738676"/>
            <a:ext cx="1570981" cy="2356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21" y="1306860"/>
            <a:ext cx="1570982" cy="2356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17" y="1309918"/>
            <a:ext cx="1557867" cy="2336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153" y="3728843"/>
            <a:ext cx="1570980" cy="2356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68760"/>
            <a:ext cx="1574801" cy="2362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3738676"/>
            <a:ext cx="1557869" cy="2336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85" y="1281460"/>
            <a:ext cx="1574801" cy="23622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" y="2485096"/>
            <a:ext cx="3733799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0" tIns="365760" rIns="274320" bIns="18288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CA" dirty="0" smtClean="0"/>
              <a:t>Choose </a:t>
            </a:r>
            <a:r>
              <a:rPr lang="en-CA" dirty="0"/>
              <a:t>your favourite book and help it </a:t>
            </a:r>
            <a:r>
              <a:rPr lang="en-CA" dirty="0" smtClean="0"/>
              <a:t>win the tournament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Mikado Regular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>
                <a:latin typeface="Mikado Regular" panose="02000000000000000000" pitchFamily="50" charset="0"/>
              </a:rPr>
              <a:t>Vote on a new battle each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Mikado Regular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>
                <a:latin typeface="Mikado Regular" panose="02000000000000000000" pitchFamily="50" charset="0"/>
              </a:rPr>
              <a:t>Each book can be read on our website as an </a:t>
            </a:r>
            <a:r>
              <a:rPr lang="en-US" dirty="0" err="1" smtClean="0">
                <a:latin typeface="Mikado Regular" panose="02000000000000000000" pitchFamily="50" charset="0"/>
              </a:rPr>
              <a:t>ebook</a:t>
            </a:r>
            <a:r>
              <a:rPr lang="en-US" dirty="0" smtClean="0">
                <a:latin typeface="Mikado Regular" panose="02000000000000000000" pitchFamily="50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02" l="772" r="100000">
                        <a14:foregroundMark x1="27674" y1="34132" x2="27674" y2="34132"/>
                        <a14:foregroundMark x1="23484" y1="35729" x2="23484" y2="35729"/>
                        <a14:foregroundMark x1="23043" y1="35729" x2="23043" y2="35729"/>
                        <a14:foregroundMark x1="25579" y1="38922" x2="25579" y2="38922"/>
                        <a14:foregroundMark x1="28556" y1="28743" x2="28556" y2="28743"/>
                        <a14:foregroundMark x1="23815" y1="22555" x2="23815" y2="22555"/>
                        <a14:foregroundMark x1="71334" y1="21756" x2="71334" y2="21756"/>
                        <a14:foregroundMark x1="73429" y1="23353" x2="73429" y2="23353"/>
                        <a14:foregroundMark x1="74752" y1="25749" x2="74752" y2="25749"/>
                        <a14:foregroundMark x1="81147" y1="29541" x2="81147" y2="29541"/>
                        <a14:foregroundMark x1="74752" y1="36527" x2="74752" y2="36527"/>
                        <a14:foregroundMark x1="73870" y1="36527" x2="73870" y2="36527"/>
                        <a14:foregroundMark x1="73870" y1="36527" x2="73870" y2="36527"/>
                        <a14:foregroundMark x1="72988" y1="34132" x2="72988" y2="34132"/>
                        <a14:foregroundMark x1="71334" y1="34132" x2="71334" y2="34132"/>
                        <a14:foregroundMark x1="70893" y1="34930" x2="70893" y2="34930"/>
                        <a14:foregroundMark x1="68798" y1="37325" x2="68798" y2="37325"/>
                        <a14:foregroundMark x1="68798" y1="37325" x2="68798" y2="37325"/>
                        <a14:foregroundMark x1="67916" y1="37325" x2="67916" y2="37325"/>
                        <a14:foregroundMark x1="67916" y1="37325" x2="67916" y2="37325"/>
                        <a14:foregroundMark x1="25579" y1="32735" x2="25579" y2="32735"/>
                        <a14:foregroundMark x1="22602" y1="28743" x2="22602" y2="28743"/>
                        <a14:foregroundMark x1="21720" y1="28743" x2="21720" y2="28743"/>
                        <a14:foregroundMark x1="18743" y1="28743" x2="18743" y2="28743"/>
                        <a14:foregroundMark x1="17861" y1="24950" x2="17861" y2="24950"/>
                        <a14:backgroundMark x1="21720" y1="38124" x2="21720" y2="38124"/>
                        <a14:backgroundMark x1="28115" y1="34132" x2="28115" y2="34132"/>
                        <a14:backgroundMark x1="68357" y1="35729" x2="68357" y2="35729"/>
                        <a14:backgroundMark x1="74752" y1="34930" x2="74752" y2="34930"/>
                        <a14:backgroundMark x1="76847" y1="27146" x2="76847" y2="27146"/>
                        <a14:backgroundMark x1="71334" y1="23353" x2="71334" y2="23353"/>
                        <a14:backgroundMark x1="79052" y1="15569" x2="79052" y2="15569"/>
                        <a14:backgroundMark x1="23484" y1="34132" x2="23484" y2="341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66" y="1447800"/>
            <a:ext cx="2308099" cy="12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Trivia questions</a:t>
            </a:r>
            <a:endParaRPr lang="en-CA" dirty="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954560"/>
            <a:ext cx="3200400" cy="29222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0" y="1675372"/>
            <a:ext cx="6629400" cy="369595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 smtClean="0"/>
          </a:p>
          <a:p>
            <a:r>
              <a:rPr lang="en-US" sz="2800" dirty="0" smtClean="0">
                <a:latin typeface="Mikado Bold" panose="02000000000000000000" charset="0"/>
              </a:rPr>
              <a:t>What is the world re</a:t>
            </a:r>
            <a:r>
              <a:rPr lang="en-CA" sz="2800" dirty="0" smtClean="0">
                <a:latin typeface="Mikado Bold" panose="02000000000000000000" charset="0"/>
              </a:rPr>
              <a:t>cord </a:t>
            </a:r>
            <a:r>
              <a:rPr lang="en-CA" sz="2800" dirty="0">
                <a:latin typeface="Mikado Bold" panose="02000000000000000000" charset="0"/>
              </a:rPr>
              <a:t>for juggling a soccer ball with just your feet, legs, shoulders and head? </a:t>
            </a:r>
            <a:endParaRPr lang="en-CA" sz="2800" dirty="0" smtClean="0">
              <a:latin typeface="Mikado Bold" panose="02000000000000000000" charset="0"/>
            </a:endParaRPr>
          </a:p>
          <a:p>
            <a:endParaRPr lang="en-CA" dirty="0">
              <a:latin typeface="Mikado Bold" panose="02000000000000000000" charset="0"/>
            </a:endParaRPr>
          </a:p>
          <a:p>
            <a:pPr lvl="1"/>
            <a:r>
              <a:rPr lang="en-CA" sz="2800" dirty="0" smtClean="0">
                <a:latin typeface="Mikado Bold" panose="02000000000000000000" charset="0"/>
              </a:rPr>
              <a:t>a) 35 </a:t>
            </a:r>
            <a:r>
              <a:rPr lang="en-CA" sz="2800" dirty="0">
                <a:latin typeface="Mikado Bold" panose="02000000000000000000" charset="0"/>
              </a:rPr>
              <a:t>minutes</a:t>
            </a:r>
          </a:p>
          <a:p>
            <a:pPr lvl="1"/>
            <a:r>
              <a:rPr lang="en-CA" sz="2800" dirty="0" smtClean="0">
                <a:latin typeface="Mikado Bold" panose="02000000000000000000" charset="0"/>
              </a:rPr>
              <a:t>b) 6 </a:t>
            </a:r>
            <a:r>
              <a:rPr lang="en-CA" sz="2800" dirty="0">
                <a:latin typeface="Mikado Bold" panose="02000000000000000000" charset="0"/>
              </a:rPr>
              <a:t>hours</a:t>
            </a:r>
          </a:p>
          <a:p>
            <a:pPr lvl="1"/>
            <a:r>
              <a:rPr lang="en-CA" sz="2800" dirty="0" smtClean="0">
                <a:latin typeface="Mikado Bold" panose="02000000000000000000" charset="0"/>
              </a:rPr>
              <a:t>c) 19 </a:t>
            </a:r>
            <a:r>
              <a:rPr lang="en-CA" sz="2800" dirty="0">
                <a:latin typeface="Mikado Bold" panose="02000000000000000000" charset="0"/>
              </a:rPr>
              <a:t>hours </a:t>
            </a:r>
          </a:p>
          <a:p>
            <a:pPr lvl="1"/>
            <a:r>
              <a:rPr lang="en-CA" sz="2800" dirty="0" smtClean="0">
                <a:latin typeface="Mikado Bold" panose="02000000000000000000" charset="0"/>
              </a:rPr>
              <a:t>d) 26 hours </a:t>
            </a:r>
            <a:endParaRPr lang="en-CA" dirty="0"/>
          </a:p>
        </p:txBody>
      </p:sp>
      <p:sp>
        <p:nvSpPr>
          <p:cNvPr id="18" name="TextBox 17"/>
          <p:cNvSpPr txBox="1"/>
          <p:nvPr/>
        </p:nvSpPr>
        <p:spPr>
          <a:xfrm>
            <a:off x="7010400" y="4876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Correct answer!</a:t>
            </a:r>
            <a:endParaRPr lang="en-CA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5061466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 for a new trivia question every week on our website!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151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4.16667E-7 -0.07222 " pathEditMode="relative" rAng="0" ptsTypes="AA">
                                      <p:cBhvr>
                                        <p:cTn id="59" dur="5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275" fill="hold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75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275" fill="hold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415" y="2903001"/>
            <a:ext cx="1244985" cy="1607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Read and review books</a:t>
            </a:r>
            <a:endParaRPr lang="en-CA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37" y="1905000"/>
            <a:ext cx="5486400" cy="294540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7" name="Picture 6" descr="Image result for arrow curv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7539" flipV="1">
            <a:off x="2121973" y="4657515"/>
            <a:ext cx="1285607" cy="124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" y="5486642"/>
            <a:ext cx="1730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Review books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0" y="147626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Read awesome books online </a:t>
            </a:r>
          </a:p>
          <a:p>
            <a:pPr algn="ctr"/>
            <a:r>
              <a:rPr lang="en-US" dirty="0" smtClean="0"/>
              <a:t>(for free, all summer)</a:t>
            </a:r>
            <a:endParaRPr lang="en-CA" dirty="0"/>
          </a:p>
        </p:txBody>
      </p:sp>
      <p:pic>
        <p:nvPicPr>
          <p:cNvPr id="13" name="Picture 12" descr="Image result for arrow curv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493" flipV="1">
            <a:off x="7510595" y="2002027"/>
            <a:ext cx="1285607" cy="124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864" y="2903001"/>
            <a:ext cx="1246693" cy="1780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598" y="3213158"/>
            <a:ext cx="1590021" cy="14280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1466" y="4624513"/>
            <a:ext cx="1548995" cy="15525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9267" y="4569934"/>
            <a:ext cx="1147334" cy="16750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9443" y="3925663"/>
            <a:ext cx="1495200" cy="19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400800" y="3516230"/>
            <a:ext cx="5362449" cy="102229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/>
          <p:cNvSpPr/>
          <p:nvPr/>
        </p:nvSpPr>
        <p:spPr>
          <a:xfrm>
            <a:off x="6638969" y="589021"/>
            <a:ext cx="4873408" cy="762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/>
          <p:cNvSpPr/>
          <p:nvPr/>
        </p:nvSpPr>
        <p:spPr>
          <a:xfrm>
            <a:off x="762000" y="1773189"/>
            <a:ext cx="5204804" cy="762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Other fun stuff online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0192" y="5325047"/>
            <a:ext cx="1730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Silly stories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90800"/>
            <a:ext cx="2447828" cy="25298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2000" y="1899527"/>
            <a:ext cx="5228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Write your own story</a:t>
            </a:r>
            <a:endParaRPr lang="en-CA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693" y="1448763"/>
            <a:ext cx="2225707" cy="1902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087" y="2578100"/>
            <a:ext cx="2463994" cy="25915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65527" y="5325047"/>
            <a:ext cx="1730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Story starters</a:t>
            </a:r>
            <a:endParaRPr lang="en-CA" dirty="0"/>
          </a:p>
        </p:txBody>
      </p:sp>
      <p:sp>
        <p:nvSpPr>
          <p:cNvPr id="22" name="TextBox 21"/>
          <p:cNvSpPr txBox="1"/>
          <p:nvPr/>
        </p:nvSpPr>
        <p:spPr>
          <a:xfrm>
            <a:off x="6797963" y="710306"/>
            <a:ext cx="4555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Print </a:t>
            </a:r>
            <a:r>
              <a:rPr lang="en-US" sz="2800" b="1" dirty="0" err="1" smtClean="0"/>
              <a:t>colouring</a:t>
            </a:r>
            <a:r>
              <a:rPr lang="en-US" sz="2800" b="1" dirty="0" smtClean="0"/>
              <a:t> sheets</a:t>
            </a:r>
            <a:endParaRPr lang="en-CA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388099" y="3584420"/>
            <a:ext cx="5375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Keep track of your reading in our online notebook</a:t>
            </a:r>
            <a:endParaRPr lang="en-CA" sz="28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6438" y="4629919"/>
            <a:ext cx="2240562" cy="194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i="0" dirty="0" smtClean="0"/>
              <a:t>Enter program description here…</a:t>
            </a:r>
            <a:endParaRPr lang="en-CA" i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here to enter program name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Enter program date here…</a:t>
            </a: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2976" y="1524000"/>
            <a:ext cx="3482975" cy="4191000"/>
          </a:xfrm>
        </p:spPr>
      </p:sp>
      <p:sp>
        <p:nvSpPr>
          <p:cNvPr id="10" name="Rectangle 9"/>
          <p:cNvSpPr/>
          <p:nvPr/>
        </p:nvSpPr>
        <p:spPr>
          <a:xfrm>
            <a:off x="773592" y="1526383"/>
            <a:ext cx="3176735" cy="1143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572976" y="1508779"/>
            <a:ext cx="3483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Insert a picture here by clicking on the icon below and then browsing and selecting the desired image. Crop the image to fit, if needed.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0366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  <a:latin typeface="Mikado Bold" panose="02000000000000000000" charset="0"/>
              </a:rPr>
              <a:t>Dave </a:t>
            </a:r>
            <a:r>
              <a:rPr lang="en-US" dirty="0" err="1" smtClean="0">
                <a:solidFill>
                  <a:schemeClr val="accent4"/>
                </a:solidFill>
                <a:latin typeface="Mikado Bold" panose="02000000000000000000" charset="0"/>
              </a:rPr>
              <a:t>Whamond</a:t>
            </a:r>
            <a:endParaRPr lang="en-CA" dirty="0">
              <a:solidFill>
                <a:schemeClr val="accent4"/>
              </a:solidFill>
              <a:latin typeface="Mikado Bold" panose="0200000000000000000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/>
          <a:lstStyle/>
          <a:p>
            <a:r>
              <a:rPr lang="en-US" dirty="0" smtClean="0">
                <a:latin typeface="Mikado Regular" panose="02000000000000000000" charset="0"/>
              </a:rPr>
              <a:t>2020 Artist</a:t>
            </a:r>
            <a:endParaRPr lang="en-CA" dirty="0">
              <a:latin typeface="Mikado Regular" panose="0200000000000000000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2685" y="2309142"/>
            <a:ext cx="6898347" cy="2816156"/>
          </a:xfrm>
          <a:prstGeom prst="rect">
            <a:avLst/>
          </a:prstGeom>
          <a:solidFill>
            <a:srgbClr val="FBDAE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0" tIns="365760" rIns="274320" bIns="22860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Dave has worked on </a:t>
            </a:r>
            <a:r>
              <a:rPr lang="en-US" dirty="0" smtClean="0"/>
              <a:t>more than 30</a:t>
            </a:r>
            <a:r>
              <a:rPr lang="en-US" dirty="0"/>
              <a:t> </a:t>
            </a:r>
            <a:r>
              <a:rPr lang="en-US" dirty="0" smtClean="0"/>
              <a:t>books, </a:t>
            </a:r>
            <a:r>
              <a:rPr lang="en-US" dirty="0"/>
              <a:t>including </a:t>
            </a:r>
            <a:r>
              <a:rPr lang="en-US" i="1" dirty="0"/>
              <a:t>Rosie’s Glasses</a:t>
            </a:r>
            <a:r>
              <a:rPr lang="en-US" dirty="0"/>
              <a:t>, </a:t>
            </a:r>
            <a:r>
              <a:rPr lang="en-US" i="1" dirty="0"/>
              <a:t>My Think-a-ma-</a:t>
            </a:r>
            <a:r>
              <a:rPr lang="en-US" i="1" dirty="0" err="1"/>
              <a:t>Jink</a:t>
            </a:r>
            <a:r>
              <a:rPr lang="en-US" dirty="0"/>
              <a:t>, the </a:t>
            </a:r>
            <a:r>
              <a:rPr lang="en-US" dirty="0" err="1"/>
              <a:t>Oddrey</a:t>
            </a:r>
            <a:r>
              <a:rPr lang="en-US" dirty="0"/>
              <a:t> series, </a:t>
            </a:r>
            <a:r>
              <a:rPr lang="en-US" i="1" dirty="0"/>
              <a:t>Frank and Laverne</a:t>
            </a:r>
            <a:r>
              <a:rPr lang="en-US" dirty="0"/>
              <a:t>,</a:t>
            </a:r>
            <a:r>
              <a:rPr lang="en-US" i="1" dirty="0"/>
              <a:t> Nick the Sidekick</a:t>
            </a:r>
            <a:r>
              <a:rPr lang="en-US" dirty="0"/>
              <a:t>, and a Robert </a:t>
            </a:r>
            <a:r>
              <a:rPr lang="en-US" dirty="0" err="1"/>
              <a:t>Munsch</a:t>
            </a:r>
            <a:r>
              <a:rPr lang="en-US" dirty="0"/>
              <a:t> book, </a:t>
            </a:r>
            <a:r>
              <a:rPr lang="en-US" i="1" dirty="0" smtClean="0"/>
              <a:t>Braids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His artwork is featured on our notebooks, stickers and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latin typeface="Mikado Regular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Mikado Regular" panose="02000000000000000000" pitchFamily="50" charset="0"/>
              </a:rPr>
              <a:t>Dave lives in Calgary</a:t>
            </a:r>
          </a:p>
        </p:txBody>
      </p:sp>
      <p:sp>
        <p:nvSpPr>
          <p:cNvPr id="9" name="Rectangle 8"/>
          <p:cNvSpPr/>
          <p:nvPr/>
        </p:nvSpPr>
        <p:spPr>
          <a:xfrm>
            <a:off x="4238303" y="1630896"/>
            <a:ext cx="6878320" cy="70364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74320" tIns="182880" bIns="182880" rtlCol="0" anchor="ctr"/>
          <a:lstStyle/>
          <a:p>
            <a:pPr lvl="0"/>
            <a:r>
              <a:rPr lang="en-US" sz="28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About Dave </a:t>
            </a:r>
            <a:r>
              <a:rPr lang="en-US" sz="2800" b="1" cap="sm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Whamond</a:t>
            </a:r>
            <a:endParaRPr lang="en-US" sz="22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5" y="1891430"/>
            <a:ext cx="3788137" cy="3818127"/>
          </a:xfrm>
          <a:prstGeom prst="rect">
            <a:avLst/>
          </a:prstGeom>
        </p:spPr>
      </p:pic>
      <p:pic>
        <p:nvPicPr>
          <p:cNvPr id="2050" name="Picture 2" descr="Image result for rosie's glasses book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992">
            <a:off x="7924412" y="4300525"/>
            <a:ext cx="1453336" cy="161779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raids book 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184">
            <a:off x="9357687" y="4502795"/>
            <a:ext cx="1462773" cy="1828466"/>
          </a:xfrm>
          <a:prstGeom prst="rect">
            <a:avLst/>
          </a:prstGeom>
          <a:noFill/>
          <a:ln w="38100">
            <a:solidFill>
              <a:srgbClr val="5223A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rrow curv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761" flipV="1">
            <a:off x="8467763" y="294869"/>
            <a:ext cx="1455586" cy="14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13539" y="432088"/>
            <a:ext cx="204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Dave in real life</a:t>
            </a:r>
            <a:endParaRPr lang="en-CA" dirty="0"/>
          </a:p>
        </p:txBody>
      </p:sp>
      <p:pic>
        <p:nvPicPr>
          <p:cNvPr id="2056" name="Picture 8" descr="width=2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1" y="1021098"/>
            <a:ext cx="1248766" cy="14985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0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i="0" dirty="0" smtClean="0"/>
              <a:t>Enter program description here…</a:t>
            </a:r>
            <a:endParaRPr lang="en-CA" i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here to enter program name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Enter program date here…</a:t>
            </a: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2976" y="1524000"/>
            <a:ext cx="3482975" cy="4191000"/>
          </a:xfrm>
        </p:spPr>
      </p:sp>
      <p:sp>
        <p:nvSpPr>
          <p:cNvPr id="10" name="Rectangle 9"/>
          <p:cNvSpPr/>
          <p:nvPr/>
        </p:nvSpPr>
        <p:spPr>
          <a:xfrm>
            <a:off x="773592" y="1526383"/>
            <a:ext cx="3176735" cy="1143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572976" y="1508779"/>
            <a:ext cx="3483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Insert a picture here by clicking on the icon below and then browsing and selecting the desired image. Crop the image to fit, if needed.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89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i="0" dirty="0" smtClean="0"/>
              <a:t>Enter program description here…</a:t>
            </a:r>
            <a:endParaRPr lang="en-CA" i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here to enter program name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Enter program date here…</a:t>
            </a: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2976" y="1524000"/>
            <a:ext cx="3482975" cy="4191000"/>
          </a:xfrm>
        </p:spPr>
      </p:sp>
      <p:sp>
        <p:nvSpPr>
          <p:cNvPr id="10" name="Rectangle 9"/>
          <p:cNvSpPr/>
          <p:nvPr/>
        </p:nvSpPr>
        <p:spPr>
          <a:xfrm>
            <a:off x="773592" y="1526383"/>
            <a:ext cx="3176735" cy="1143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572976" y="1508779"/>
            <a:ext cx="3483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Insert a picture here by clicking on the icon below and then browsing and selecting the desired image. Crop the image to fit, if needed.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792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latin typeface="Mikado Bold" panose="02000000000000000000" charset="0"/>
              </a:rPr>
              <a:t>Kean Soo</a:t>
            </a:r>
            <a:endParaRPr lang="en-CA" dirty="0">
              <a:solidFill>
                <a:schemeClr val="accent1"/>
              </a:solidFill>
              <a:latin typeface="Mikado Bold" panose="0200000000000000000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>
                <a:latin typeface="Mikado Regular" panose="02000000000000000000" charset="0"/>
              </a:rPr>
              <a:t>2020 Online Web Comic</a:t>
            </a:r>
            <a:endParaRPr lang="en-CA" dirty="0">
              <a:latin typeface="Mikado Regular" panose="020000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35500" y="2334706"/>
            <a:ext cx="7041002" cy="3016210"/>
          </a:xfrm>
          <a:prstGeom prst="rect">
            <a:avLst/>
          </a:prstGeom>
          <a:solidFill>
            <a:srgbClr val="B1D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0" tIns="365760" rIns="274320" bIns="18288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Author </a:t>
            </a:r>
            <a:r>
              <a:rPr lang="en-US" sz="2000" dirty="0"/>
              <a:t>and illustrator of the award-winning graphic novel series </a:t>
            </a:r>
            <a:r>
              <a:rPr lang="en-US" sz="2000" i="1" dirty="0" err="1" smtClean="0"/>
              <a:t>Jellaby</a:t>
            </a:r>
            <a:r>
              <a:rPr lang="en-US" sz="2000" i="1" dirty="0" smtClean="0"/>
              <a:t>, </a:t>
            </a:r>
            <a:r>
              <a:rPr lang="en-US" sz="2000" dirty="0" smtClean="0"/>
              <a:t>and the book</a:t>
            </a:r>
            <a:r>
              <a:rPr lang="en-US" sz="2000" dirty="0"/>
              <a:t> </a:t>
            </a:r>
            <a:r>
              <a:rPr lang="en-US" sz="2000" i="1" dirty="0"/>
              <a:t>March Grand </a:t>
            </a:r>
            <a:r>
              <a:rPr lang="en-US" sz="2000" i="1" dirty="0" smtClean="0"/>
              <a:t>Prix: The Fast and the Furriest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>
              <a:latin typeface="Mikado Regular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ikado Regular" panose="02000000000000000000" pitchFamily="50" charset="0"/>
              </a:rPr>
              <a:t>His new web comic, </a:t>
            </a:r>
            <a:r>
              <a:rPr lang="en-US" sz="2000" i="1" dirty="0" smtClean="0">
                <a:latin typeface="Mikado Regular" panose="02000000000000000000" pitchFamily="50" charset="0"/>
              </a:rPr>
              <a:t>The Transfer Student</a:t>
            </a:r>
            <a:r>
              <a:rPr lang="en-US" sz="2000" dirty="0" smtClean="0">
                <a:latin typeface="Mikado Regular" panose="02000000000000000000" pitchFamily="50" charset="0"/>
              </a:rPr>
              <a:t>, will be live on our website on June 15,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Mikado Regular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Mikado Regular" panose="02000000000000000000" pitchFamily="50" charset="0"/>
              </a:rPr>
              <a:t>Kean lives in Toronto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7200" y="1747872"/>
            <a:ext cx="7042231" cy="661720"/>
          </a:xfrm>
          <a:prstGeom prst="rect">
            <a:avLst/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0" tIns="137160" rIns="91440" bIns="91440" anchor="ctr" anchorCtr="0">
            <a:spAutoFit/>
          </a:bodyPr>
          <a:lstStyle/>
          <a:p>
            <a:pPr lvl="0"/>
            <a:r>
              <a:rPr lang="en-US" sz="28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About Kean Soo</a:t>
            </a:r>
            <a:endParaRPr lang="en-US" sz="28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</p:txBody>
      </p:sp>
      <p:pic>
        <p:nvPicPr>
          <p:cNvPr id="1026" name="Picture 2" descr="width=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9" y="1709772"/>
            <a:ext cx="3479641" cy="417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ellaby kean s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6674">
            <a:off x="8393568" y="4600594"/>
            <a:ext cx="1375599" cy="207008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arch grand prix kean so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735">
            <a:off x="9625780" y="4600368"/>
            <a:ext cx="1319034" cy="201831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arrow curv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761" flipV="1">
            <a:off x="8467763" y="294869"/>
            <a:ext cx="1455586" cy="14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75842" y="450075"/>
            <a:ext cx="204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Kean in real life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04948">
            <a:off x="9972997" y="1306859"/>
            <a:ext cx="1007915" cy="12100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17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895279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Notebooks</a:t>
            </a:r>
            <a:endParaRPr lang="en-CA" dirty="0">
              <a:solidFill>
                <a:schemeClr val="accent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54760"/>
            <a:ext cx="3185639" cy="5010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213988"/>
            <a:ext cx="3172939" cy="5051003"/>
          </a:xfrm>
          <a:prstGeom prst="rect">
            <a:avLst/>
          </a:prstGeom>
        </p:spPr>
      </p:pic>
      <p:pic>
        <p:nvPicPr>
          <p:cNvPr id="5" name="Picture 6" descr="Image result for arrow curv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761" flipV="1">
            <a:off x="1162446" y="2303105"/>
            <a:ext cx="1455586" cy="14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1207" y="1979174"/>
            <a:ext cx="1184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kids ages 0—5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10820400" y="3005707"/>
            <a:ext cx="1184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kids ages 6—12 </a:t>
            </a:r>
            <a:endParaRPr lang="en-CA" dirty="0"/>
          </a:p>
        </p:txBody>
      </p:sp>
      <p:pic>
        <p:nvPicPr>
          <p:cNvPr id="8" name="Picture 6" descr="Image result for arrow curv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761" flipH="1" flipV="1">
            <a:off x="9768128" y="3217448"/>
            <a:ext cx="1308253" cy="14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0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03" y="381000"/>
            <a:ext cx="10998068" cy="934679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</a:effectLst>
                <a:latin typeface="Mikado Bold" panose="02000000000000000000" charset="0"/>
              </a:rPr>
              <a:t>Web access </a:t>
            </a:r>
            <a:r>
              <a:rPr lang="en-US" dirty="0">
                <a:solidFill>
                  <a:schemeClr val="accent1"/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</a:effectLst>
                <a:latin typeface="Mikado Bold" panose="02000000000000000000" charset="0"/>
              </a:rPr>
              <a:t>c</a:t>
            </a:r>
            <a:r>
              <a:rPr lang="en-US" dirty="0" smtClean="0">
                <a:solidFill>
                  <a:schemeClr val="accent1"/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</a:effectLst>
                <a:latin typeface="Mikado Bold" panose="02000000000000000000" charset="0"/>
              </a:rPr>
              <a:t>ode</a:t>
            </a:r>
            <a:endParaRPr lang="en-CA" dirty="0">
              <a:solidFill>
                <a:schemeClr val="accent1"/>
              </a:solidFill>
              <a:effectLst>
                <a:glow rad="63500">
                  <a:schemeClr val="bg1">
                    <a:lumMod val="95000"/>
                    <a:alpha val="40000"/>
                  </a:schemeClr>
                </a:glow>
              </a:effectLst>
              <a:latin typeface="Mikado Bold" panose="0200000000000000000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52600"/>
            <a:ext cx="3886200" cy="4492043"/>
          </a:xfrm>
          <a:prstGeom prst="rect">
            <a:avLst/>
          </a:prstGeom>
          <a:effectLst>
            <a:outerShdw blurRad="139700" dir="13500000" sy="23000" kx="1200000" algn="br" rotWithShape="0">
              <a:prstClr val="black">
                <a:alpha val="21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67" y="1457633"/>
            <a:ext cx="4308852" cy="433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4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532 C -0.02018 -0.05764 -0.04714 -0.09352 -0.08672 -0.10879 C -0.12643 -0.1243 -0.21185 -0.12222 -0.23815 -0.09768 C -0.26446 -0.07315 -0.32057 0.02338 -0.34245 0.125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624"/>
          <a:stretch/>
        </p:blipFill>
        <p:spPr>
          <a:xfrm>
            <a:off x="1881348" y="533400"/>
            <a:ext cx="8100852" cy="604552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 rot="20206522">
            <a:off x="1434867" y="540310"/>
            <a:ext cx="1705657" cy="60696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Stickers</a:t>
            </a:r>
            <a:endParaRPr lang="en-CA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39687" y="2303600"/>
            <a:ext cx="9426222" cy="38046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742087" y="1782227"/>
            <a:ext cx="3677513" cy="6626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Mikado Bold" panose="02000000000000000000" charset="0"/>
              </a:rPr>
              <a:t>Kids website</a:t>
            </a:r>
            <a:endParaRPr lang="en-CA" dirty="0">
              <a:solidFill>
                <a:srgbClr val="0070C0"/>
              </a:solidFill>
              <a:latin typeface="Mikado Bold" panose="0200000000000000000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532" y="1840849"/>
            <a:ext cx="3363868" cy="604057"/>
          </a:xfrm>
        </p:spPr>
        <p:txBody>
          <a:bodyPr anchor="ctr" anchorCtr="0">
            <a:normAutofit/>
          </a:bodyPr>
          <a:lstStyle/>
          <a:p>
            <a:pPr marL="0" indent="0">
              <a:buNone/>
              <a:tabLst>
                <a:tab pos="55563" algn="l"/>
              </a:tabLst>
            </a:pPr>
            <a:r>
              <a:rPr lang="en-US" sz="3200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Highlights:</a:t>
            </a:r>
            <a:endParaRPr lang="en-CA" cap="small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09601" y="1143350"/>
            <a:ext cx="4114800" cy="648072"/>
          </a:xfrm>
        </p:spPr>
        <p:txBody>
          <a:bodyPr/>
          <a:lstStyle/>
          <a:p>
            <a:r>
              <a:rPr lang="en-US" dirty="0" smtClean="0">
                <a:latin typeface="Mikado Regular" panose="02000000000000000000" charset="0"/>
              </a:rPr>
              <a:t>tdsummerreadingclub.ca</a:t>
            </a:r>
          </a:p>
          <a:p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1668422" y="2622221"/>
            <a:ext cx="50371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Jokes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Silly stories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Story starters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Colouring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Trivia questions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5721696" y="2622221"/>
            <a:ext cx="55761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ebooks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Book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Web comic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Online notebook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Battle of the books (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Bold" panose="02000000000000000000" charset="0"/>
              </a:rPr>
              <a:t>New!)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old" panose="02000000000000000000" charset="0"/>
            </a:endParaRPr>
          </a:p>
          <a:p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8010074" y="6082887"/>
            <a:ext cx="2971800" cy="60960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Mikado Bold" panose="02000000000000000000" charset="0"/>
              </a:rPr>
              <a:t>Launches June 15, 2020</a:t>
            </a:r>
            <a:endParaRPr lang="en-CA" dirty="0">
              <a:latin typeface="Mikado Bold" panose="02000000000000000000" charset="0"/>
            </a:endParaRPr>
          </a:p>
        </p:txBody>
      </p:sp>
      <p:pic>
        <p:nvPicPr>
          <p:cNvPr id="1026" name="Picture 2" descr="https://images.prismic.io/tdsrcstaff/21f68782-d8bc-4979-8f77-928cd576c4d8_TDstageFIN.jpg?auto=compress,forma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35" b="89980" l="4535" r="95234">
                        <a14:foregroundMark x1="28552" y1="36775" x2="28552" y2="36775"/>
                        <a14:foregroundMark x1="27811" y1="47711" x2="27811" y2="47711"/>
                        <a14:foregroundMark x1="29153" y1="53408" x2="29153" y2="53408"/>
                        <a14:foregroundMark x1="21888" y1="55086" x2="21888" y2="55086"/>
                        <a14:foregroundMark x1="28181" y1="56562" x2="28181" y2="56562"/>
                        <a14:foregroundMark x1="27025" y1="55951" x2="27025" y2="55951"/>
                        <a14:foregroundMark x1="10967" y1="55493" x2="10967" y2="55493"/>
                        <a14:foregroundMark x1="65340" y1="36114" x2="65340" y2="36114"/>
                        <a14:foregroundMark x1="69736" y1="34639" x2="69736" y2="34639"/>
                        <a14:foregroundMark x1="70708" y1="39929" x2="70708" y2="39929"/>
                        <a14:foregroundMark x1="64183" y1="42472" x2="64183" y2="42472"/>
                        <a14:foregroundMark x1="68996" y1="38454" x2="68996" y2="38454"/>
                        <a14:foregroundMark x1="25868" y1="52543" x2="25868" y2="52543"/>
                        <a14:foregroundMark x1="26099" y1="38454" x2="26099" y2="38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43" y="475801"/>
            <a:ext cx="3481615" cy="316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9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12192000" cy="4648200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19900" dirty="0" smtClean="0">
                <a:latin typeface="Mikado Ultra" panose="02000000000000000000" charset="0"/>
              </a:rPr>
              <a:t>Jokes</a:t>
            </a:r>
            <a:endParaRPr lang="en-CA" sz="19900" dirty="0">
              <a:latin typeface="Mikado Ultr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9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0350" y="399451"/>
            <a:ext cx="11658600" cy="8812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Mikado Black" panose="02000000000000000000" charset="0"/>
              </a:rPr>
              <a:t>What happens when frogs park illegally?</a:t>
            </a: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Black" panose="0200000000000000000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-12700" y="4785407"/>
            <a:ext cx="12204700" cy="77719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Mikado Regular" panose="02000000000000000000" pitchFamily="50" charset="0"/>
              </a:rPr>
              <a:t>They get toad</a:t>
            </a:r>
            <a:endParaRPr lang="en-C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kado Regular" panose="020000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29" flipH="1">
            <a:off x="2164254" y="4847709"/>
            <a:ext cx="817418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9285162" y="4850007"/>
            <a:ext cx="817418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2" b="92598" l="5188" r="94544">
                        <a14:foregroundMark x1="61181" y1="81068" x2="61181" y2="81068"/>
                        <a14:foregroundMark x1="49911" y1="71174" x2="49911" y2="71174"/>
                        <a14:foregroundMark x1="44723" y1="76584" x2="44723" y2="76584"/>
                        <a14:foregroundMark x1="60018" y1="78221" x2="60018" y2="78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09323"/>
            <a:ext cx="3157142" cy="396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theme/theme1.xml><?xml version="1.0" encoding="utf-8"?>
<a:theme xmlns:a="http://schemas.openxmlformats.org/drawingml/2006/main" name="TDSRC_EN+FR_PPT_Template_-_2019">
  <a:themeElements>
    <a:clrScheme name="TD Summer Reading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0AB"/>
      </a:accent1>
      <a:accent2>
        <a:srgbClr val="00A1DE"/>
      </a:accent2>
      <a:accent3>
        <a:srgbClr val="522398"/>
      </a:accent3>
      <a:accent4>
        <a:srgbClr val="E21776"/>
      </a:accent4>
      <a:accent5>
        <a:srgbClr val="A9CFEA"/>
      </a:accent5>
      <a:accent6>
        <a:srgbClr val="A6D4DA"/>
      </a:accent6>
      <a:hlink>
        <a:srgbClr val="B8B0C8"/>
      </a:hlink>
      <a:folHlink>
        <a:srgbClr val="954F72"/>
      </a:folHlink>
    </a:clrScheme>
    <a:fontScheme name="TDSRC Fonts">
      <a:majorFont>
        <a:latin typeface="Mikado Bold"/>
        <a:ea typeface=""/>
        <a:cs typeface=""/>
      </a:majorFont>
      <a:minorFont>
        <a:latin typeface="Mikad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3DE8C36-86CF-4DF4-A362-D05919618095}" vid="{02B04DC8-BAEF-4198-B295-06D6E76070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6E0ABF033926448D9241759B3EE125" ma:contentTypeVersion="158" ma:contentTypeDescription="Create a new document." ma:contentTypeScope="" ma:versionID="0568c54180f2b08f3502b48d9edecc5c">
  <xsd:schema xmlns:xsd="http://www.w3.org/2001/XMLSchema" xmlns:xs="http://www.w3.org/2001/XMLSchema" xmlns:p="http://schemas.microsoft.com/office/2006/metadata/properties" xmlns:ns1="http://schemas.microsoft.com/sharepoint/v3" xmlns:ns2="588dd58b-c235-4de7-be6d-a821336e58b0" xmlns:ns3="6de87efa-1781-4aa1-8af2-5d09ca9d03fe" xmlns:ns4="db4164cc-306e-4a7e-b389-53d1156d8c49" xmlns:ns5="http://schemas.microsoft.com/sharepoint/v3/fields" targetNamespace="http://schemas.microsoft.com/office/2006/metadata/properties" ma:root="true" ma:fieldsID="d40923c96b32b8f71ebb215a9d5534dd" ns1:_="" ns2:_="" ns3:_="" ns4:_="" ns5:_="">
    <xsd:import namespace="http://schemas.microsoft.com/sharepoint/v3"/>
    <xsd:import namespace="588dd58b-c235-4de7-be6d-a821336e58b0"/>
    <xsd:import namespace="6de87efa-1781-4aa1-8af2-5d09ca9d03fe"/>
    <xsd:import namespace="db4164cc-306e-4a7e-b389-53d1156d8c49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BLApprovalDate" minOccurs="0"/>
                <xsd:element ref="ns2:BLApprovalHistory" minOccurs="0"/>
                <xsd:element ref="ns2:BLApprovalStatus" minOccurs="0"/>
                <xsd:element ref="ns2:BLApprovers" minOccurs="0"/>
                <xsd:element ref="ns3:Author_x0020_Name" minOccurs="0"/>
                <xsd:element ref="ns3:Requester_x0020_name" minOccurs="0"/>
                <xsd:element ref="ns3:Project" minOccurs="0"/>
                <xsd:element ref="ns3:Strategic_x0020_comm" minOccurs="0"/>
                <xsd:element ref="ns1:DocumentSetDescription" minOccurs="0"/>
                <xsd:element ref="ns3:Folder_x0020_Name" minOccurs="0"/>
                <xsd:element ref="ns3:Reference_x0020_Document" minOccurs="0"/>
                <xsd:element ref="ns4:_dlc_DocId" minOccurs="0"/>
                <xsd:element ref="ns4:_dlc_DocIdUrl" minOccurs="0"/>
                <xsd:element ref="ns4:_dlc_DocIdPersistId" minOccurs="0"/>
                <xsd:element ref="ns1:StartDate" minOccurs="0"/>
                <xsd:element ref="ns5:_EndDate" minOccurs="0"/>
                <xsd:element ref="ns4:Fiscal_x0020_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7" nillable="true" ma:displayName="Description" ma:description="Short description of work required. Special instructions about your project/request." ma:internalName="DocumentSetDescription">
      <xsd:simpleType>
        <xsd:restriction base="dms:Note"/>
      </xsd:simpleType>
    </xsd:element>
    <xsd:element name="StartDate" ma:index="32" nillable="true" ma:displayName="Start Date" ma:default="[today]" ma:format="DateOnly" ma:hidden="true" ma:internalName="StartDate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dd58b-c235-4de7-be6d-a821336e58b0" elementFormDefault="qualified">
    <xsd:import namespace="http://schemas.microsoft.com/office/2006/documentManagement/types"/>
    <xsd:import namespace="http://schemas.microsoft.com/office/infopath/2007/PartnerControls"/>
    <xsd:element name="BLApprovalDate" ma:index="2" nillable="true" ma:displayName="Review-Approval Date" ma:format="DateOnly" ma:hidden="true" ma:internalName="BLApprovalDate" ma:readOnly="false">
      <xsd:simpleType>
        <xsd:restriction base="dms:DateTime"/>
      </xsd:simpleType>
    </xsd:element>
    <xsd:element name="BLApprovalHistory" ma:index="3" nillable="true" ma:displayName="Review-Approval History" ma:hidden="true" ma:internalName="BLApprovalHistory" ma:readOnly="false">
      <xsd:simpleType>
        <xsd:restriction base="dms:Note"/>
      </xsd:simpleType>
    </xsd:element>
    <xsd:element name="BLApprovalStatus" ma:index="4" nillable="true" ma:displayName="Review-Approval Status" ma:hidden="true" ma:internalName="BLApprovalStatus" ma:readOnly="false">
      <xsd:simpleType>
        <xsd:restriction base="dms:Text">
          <xsd:maxLength value="255"/>
        </xsd:restriction>
      </xsd:simpleType>
    </xsd:element>
    <xsd:element name="BLApprovers" ma:index="5" nillable="true" ma:displayName="Reviewers-Approvers" ma:hidden="true" ma:internalName="BLApprovers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87efa-1781-4aa1-8af2-5d09ca9d03fe" elementFormDefault="qualified">
    <xsd:import namespace="http://schemas.microsoft.com/office/2006/documentManagement/types"/>
    <xsd:import namespace="http://schemas.microsoft.com/office/infopath/2007/PartnerControls"/>
    <xsd:element name="Author_x0020_Name" ma:index="7" nillable="true" ma:displayName="Author's name" ma:description="Someone who can answer questions about the text." ma:list="UserInfo" ma:SharePointGroup="0" ma:internalName="Author_x0020_Nam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quester_x0020_name" ma:index="8" nillable="true" ma:displayName="Requester name" ma:list="UserInfo" ma:SharePointGroup="0" ma:internalName="Requester_x0020_name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ject" ma:index="9" nillable="true" ma:displayName="Project" ma:description="Mandatory field" ma:hidden="true" ma:indexed="true" ma:internalName="Project" ma:readOnly="false">
      <xsd:simpleType>
        <xsd:restriction base="dms:Text">
          <xsd:maxLength value="255"/>
        </xsd:restriction>
      </xsd:simpleType>
    </xsd:element>
    <xsd:element name="Strategic_x0020_comm" ma:index="11" nillable="true" ma:displayName="Communications advisors" ma:list="{61fa1e0a-683f-4c61-a441-5a0ba35242dc}" ma:internalName="Strategic_x0020_comm" ma:readOnly="false" ma:showField="Title">
      <xsd:simpleType>
        <xsd:restriction base="dms:Lookup"/>
      </xsd:simpleType>
    </xsd:element>
    <xsd:element name="Folder_x0020_Name" ma:index="21" nillable="true" ma:displayName="Folder Name" ma:list="{fe257351-cdc8-49e4-aeed-048591e8ac1f}" ma:internalName="Folder_x0020_Name" ma:showField="Title">
      <xsd:simpleType>
        <xsd:restriction base="dms:Lookup"/>
      </xsd:simpleType>
    </xsd:element>
    <xsd:element name="Reference_x0020_Document" ma:index="23" nillable="true" ma:displayName="Reference Document" ma:default="No" ma:format="Dropdown" ma:internalName="Reference_x0020_Document">
      <xsd:simpleType>
        <xsd:restriction base="dms:Choice">
          <xsd:enumeration value="Yes"/>
          <xsd:enumeration value="N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4164cc-306e-4a7e-b389-53d1156d8c49" elementFormDefault="qualified">
    <xsd:import namespace="http://schemas.microsoft.com/office/2006/documentManagement/types"/>
    <xsd:import namespace="http://schemas.microsoft.com/office/infopath/2007/PartnerControls"/>
    <xsd:element name="_dlc_DocId" ma:index="2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Fiscal_x0020_year" ma:index="34" nillable="true" ma:displayName="Fiscal year" ma:default="2015-2016" ma:format="Dropdown" ma:hidden="true" ma:internalName="Fiscal_x0020_year" ma:readOnly="false">
      <xsd:simpleType>
        <xsd:restriction base="dms:Choice">
          <xsd:enumeration value="2015-2016"/>
          <xsd:enumeration value="2016-2017"/>
          <xsd:enumeration value="2017-2018"/>
          <xsd:enumeration value="2018-2019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EndDate" ma:index="33" nillable="true" ma:displayName="End Date" ma:default="[today]" ma:format="DateTime" ma:hidden="true" ma:internalName="_End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SharedContentType xmlns="Microsoft.SharePoint.Taxonomy.ContentTypeSync" SourceId="5341ffb6-9f44-4f1b-9ccc-ac841d6afe01" ContentTypeId="0x0101" PreviousValue="false"/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LApprovalStatus xmlns="588dd58b-c235-4de7-be6d-a821336e58b0" xsi:nil="true"/>
    <BLApprovers xmlns="588dd58b-c235-4de7-be6d-a821336e58b0" xsi:nil="true"/>
    <BLApprovalHistory xmlns="588dd58b-c235-4de7-be6d-a821336e58b0" xsi:nil="true"/>
    <DocumentSetDescription xmlns="http://schemas.microsoft.com/sharepoint/v3" xsi:nil="true"/>
    <Folder_x0020_Name xmlns="6de87efa-1781-4aa1-8af2-5d09ca9d03fe" xsi:nil="true"/>
    <_EndDate xmlns="http://schemas.microsoft.com/sharepoint/v3/fields">2020-03-18T15:26:10+00:00</_EndDate>
    <Requester_x0020_name xmlns="6de87efa-1781-4aa1-8af2-5d09ca9d03fe">
      <UserInfo>
        <DisplayName>Morin, Carolan</DisplayName>
        <AccountId>4591</AccountId>
        <AccountType/>
      </UserInfo>
      <UserInfo>
        <DisplayName>Goderre, Sophie</DisplayName>
        <AccountId>5003</AccountId>
        <AccountType/>
      </UserInfo>
    </Requester_x0020_name>
    <Project xmlns="6de87efa-1781-4aa1-8af2-5d09ca9d03fe">20-467</Project>
    <Fiscal_x0020_year xmlns="db4164cc-306e-4a7e-b389-53d1156d8c49">2015-2016</Fiscal_x0020_year>
    <Author_x0020_Name xmlns="6de87efa-1781-4aa1-8af2-5d09ca9d03fe">
      <UserInfo>
        <DisplayName>Morin, Carolan</DisplayName>
        <AccountId>4591</AccountId>
        <AccountType/>
      </UserInfo>
      <UserInfo>
        <DisplayName>Goderre, Sophie</DisplayName>
        <AccountId>5003</AccountId>
        <AccountType/>
      </UserInfo>
    </Author_x0020_Name>
    <BLApprovalDate xmlns="588dd58b-c235-4de7-be6d-a821336e58b0" xsi:nil="true"/>
    <StartDate xmlns="http://schemas.microsoft.com/sharepoint/v3">2020-03-18T15:26:10+00:00</StartDate>
    <Reference_x0020_Document xmlns="6de87efa-1781-4aa1-8af2-5d09ca9d03fe">No</Reference_x0020_Document>
    <Strategic_x0020_comm xmlns="6de87efa-1781-4aa1-8af2-5d09ca9d03fe">61</Strategic_x0020_comm>
    <_dlc_DocId xmlns="db4164cc-306e-4a7e-b389-53d1156d8c49">COMM-4-60902</_dlc_DocId>
    <_dlc_DocIdUrl xmlns="db4164cc-306e-4a7e-b389-53d1156d8c49">
      <Url>http://collaboration/sites/comm/CSR/_layouts/15/DocIdRedir.aspx?ID=COMM-4-60902</Url>
      <Description>COMM-4-60902</Description>
    </_dlc_DocIdUrl>
  </documentManagement>
</p:properties>
</file>

<file path=customXml/itemProps1.xml><?xml version="1.0" encoding="utf-8"?>
<ds:datastoreItem xmlns:ds="http://schemas.openxmlformats.org/officeDocument/2006/customXml" ds:itemID="{C71B94B4-AE85-45BD-8E1C-D9131E07404E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C00048AD-F8DE-4D5E-B2E3-220FA7CDD1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B82D48-024A-4CE2-9227-D41356D679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8dd58b-c235-4de7-be6d-a821336e58b0"/>
    <ds:schemaRef ds:uri="6de87efa-1781-4aa1-8af2-5d09ca9d03fe"/>
    <ds:schemaRef ds:uri="db4164cc-306e-4a7e-b389-53d1156d8c49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F9B24A2-BD64-4607-AF18-305BE7D2142D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30F7A0FC-F347-4FC6-92F2-9C221233EB7E}">
  <ds:schemaRefs>
    <ds:schemaRef ds:uri="Microsoft.SharePoint.Taxonomy.ContentTypeSync"/>
  </ds:schemaRefs>
</ds:datastoreItem>
</file>

<file path=customXml/itemProps6.xml><?xml version="1.0" encoding="utf-8"?>
<ds:datastoreItem xmlns:ds="http://schemas.openxmlformats.org/officeDocument/2006/customXml" ds:itemID="{017D0EB0-EA6C-4E20-B608-D9CBA1E36B00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db4164cc-306e-4a7e-b389-53d1156d8c49"/>
    <ds:schemaRef ds:uri="588dd58b-c235-4de7-be6d-a821336e58b0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sharepoint/v3/fields"/>
    <ds:schemaRef ds:uri="6de87efa-1781-4aa1-8af2-5d09ca9d03fe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Words>433</Words>
  <Application>Microsoft Office PowerPoint</Application>
  <PresentationFormat>Widescreen</PresentationFormat>
  <Paragraphs>103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Mikado Medium</vt:lpstr>
      <vt:lpstr>Wingdings</vt:lpstr>
      <vt:lpstr>Verdana</vt:lpstr>
      <vt:lpstr>Mikado Regular</vt:lpstr>
      <vt:lpstr>Mikado Bold</vt:lpstr>
      <vt:lpstr>Calibri</vt:lpstr>
      <vt:lpstr>Mikado Ultra</vt:lpstr>
      <vt:lpstr>Mikado Black</vt:lpstr>
      <vt:lpstr>TDSRC_EN+FR_PPT_Template_-_2019</vt:lpstr>
      <vt:lpstr>TD Summer Reading Club 2020</vt:lpstr>
      <vt:lpstr>Dave Whamond</vt:lpstr>
      <vt:lpstr>Kean Soo</vt:lpstr>
      <vt:lpstr>Notebooks</vt:lpstr>
      <vt:lpstr>Web access code</vt:lpstr>
      <vt:lpstr>PowerPoint Presentation</vt:lpstr>
      <vt:lpstr>Kids website</vt:lpstr>
      <vt:lpstr>Jokes</vt:lpstr>
      <vt:lpstr>What happens when frogs park illegally?</vt:lpstr>
      <vt:lpstr>What do you call an alligator in a vest?</vt:lpstr>
      <vt:lpstr>How do you make an octopus laugh?</vt:lpstr>
      <vt:lpstr>How does Darth Vader likes his toast?</vt:lpstr>
      <vt:lpstr>What did the dog say after a long day of work?</vt:lpstr>
      <vt:lpstr>Why was the cat happy?</vt:lpstr>
      <vt:lpstr>Battle of the books</vt:lpstr>
      <vt:lpstr>Trivia questions</vt:lpstr>
      <vt:lpstr>Read and review books</vt:lpstr>
      <vt:lpstr>Other fun stuff online</vt:lpstr>
      <vt:lpstr>Click here to enter program name</vt:lpstr>
      <vt:lpstr>Click here to enter program name</vt:lpstr>
      <vt:lpstr>Click here to enter program name</vt:lpstr>
    </vt:vector>
  </TitlesOfParts>
  <Company>Toronto Public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Topping</dc:creator>
  <cp:lastModifiedBy>Daniel Colangelo</cp:lastModifiedBy>
  <cp:revision>72</cp:revision>
  <cp:lastPrinted>2016-02-22T17:48:48Z</cp:lastPrinted>
  <dcterms:created xsi:type="dcterms:W3CDTF">2019-02-06T19:00:10Z</dcterms:created>
  <dcterms:modified xsi:type="dcterms:W3CDTF">2020-03-25T16:16:18Z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0x010100CB6E0ABF033926448D9241759B3EE125</vt:lpwstr>
  </property>
  <property fmtid="{D5CDD505-2E9C-101B-9397-08002B2CF9AE}" pid="3" name="_dlc_DocIdItemGuid">
    <vt:lpwstr>8405413a-c2b5-4ac5-bdf7-d6946de24951</vt:lpwstr>
  </property>
</Properties>
</file>