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7"/>
  </p:sldMasterIdLst>
  <p:notesMasterIdLst>
    <p:notesMasterId r:id="rId26"/>
  </p:notesMasterIdLst>
  <p:handoutMasterIdLst>
    <p:handoutMasterId r:id="rId27"/>
  </p:handoutMasterIdLst>
  <p:sldIdLst>
    <p:sldId id="256" r:id="rId8"/>
    <p:sldId id="257" r:id="rId9"/>
    <p:sldId id="258" r:id="rId10"/>
    <p:sldId id="259" r:id="rId11"/>
    <p:sldId id="260" r:id="rId12"/>
    <p:sldId id="265" r:id="rId13"/>
    <p:sldId id="261" r:id="rId14"/>
    <p:sldId id="262" r:id="rId15"/>
    <p:sldId id="263" r:id="rId16"/>
    <p:sldId id="264" r:id="rId17"/>
    <p:sldId id="266" r:id="rId18"/>
    <p:sldId id="267" r:id="rId19"/>
    <p:sldId id="268" r:id="rId20"/>
    <p:sldId id="269" r:id="rId21"/>
    <p:sldId id="270" r:id="rId22"/>
    <p:sldId id="272" r:id="rId23"/>
    <p:sldId id="271" r:id="rId24"/>
    <p:sldId id="273" r:id="rId25"/>
  </p:sldIdLst>
  <p:sldSz cx="12192000" cy="6858000"/>
  <p:notesSz cx="6858000" cy="9144000"/>
  <p:embeddedFontLst>
    <p:embeddedFont>
      <p:font typeface="Mikado Bold" panose="02000000000000000000" charset="0"/>
      <p:bold r:id="rId28"/>
      <p:boldItalic r:id="rId29"/>
    </p:embeddedFont>
    <p:embeddedFont>
      <p:font typeface="Mikado Regular" panose="02000000000000000000" charset="0"/>
      <p:regular r:id="rId30"/>
      <p:italic r:id="rId31"/>
    </p:embeddedFont>
    <p:embeddedFont>
      <p:font typeface="Mikado Medium" panose="02000000000000000000" charset="0"/>
      <p:regular r:id="rId32"/>
      <p:italic r:id="rId33"/>
    </p:embeddedFont>
    <p:embeddedFont>
      <p:font typeface="Verdana" panose="020B060403050404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bes, Lisa" initials="FL" lastIdx="16" clrIdx="0">
    <p:extLst>
      <p:ext uri="{19B8F6BF-5375-455C-9EA6-DF929625EA0E}">
        <p15:presenceInfo xmlns:p15="http://schemas.microsoft.com/office/powerpoint/2012/main" userId="Forbes, Lisa" providerId="None"/>
      </p:ext>
    </p:extLst>
  </p:cmAuthor>
  <p:cmAuthor id="2" name="Jessica Roy" initials="JR" lastIdx="14" clrIdx="1">
    <p:extLst>
      <p:ext uri="{19B8F6BF-5375-455C-9EA6-DF929625EA0E}">
        <p15:presenceInfo xmlns:p15="http://schemas.microsoft.com/office/powerpoint/2012/main" userId="S-1-5-21-2425304196-658290077-3312937313-29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3AB"/>
    <a:srgbClr val="E21776"/>
    <a:srgbClr val="00A1DE"/>
    <a:srgbClr val="00A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751"/>
  </p:normalViewPr>
  <p:slideViewPr>
    <p:cSldViewPr snapToObjects="1">
      <p:cViewPr varScale="1">
        <p:scale>
          <a:sx n="73" d="100"/>
          <a:sy n="73" d="100"/>
        </p:scale>
        <p:origin x="49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7.fntdata"/><Relationship Id="rId42" Type="http://schemas.openxmlformats.org/officeDocument/2006/relationships/commentAuthors" Target="commentAuthor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E7D66-2F29-7B43-909C-428E40D27DA4}" type="datetimeFigureOut">
              <a:rPr lang="en-US" smtClean="0"/>
              <a:t>5/7/2020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F3DB88-53F8-6945-916B-DD6D75A135E5}" type="slidenum">
              <a:rPr lang="en-US" smtClean="0"/>
              <a:t>‹#›</a:t>
            </a:fld>
            <a:endParaRPr lang="en-US" dirty="0"/>
          </a:p>
        </p:txBody>
      </p:sp>
    </p:spTree>
    <p:extLst>
      <p:ext uri="{BB962C8B-B14F-4D97-AF65-F5344CB8AC3E}">
        <p14:creationId xmlns:p14="http://schemas.microsoft.com/office/powerpoint/2010/main" val="2386137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AAE07-E0E9-074D-A87E-C58C2302B7A9}" type="datetimeFigureOut">
              <a:rPr lang="en-US" smtClean="0"/>
              <a:t>5/7/2020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BBBF6-CDC3-794A-9D86-6379A88A7D9E}" type="slidenum">
              <a:rPr lang="en-US" smtClean="0"/>
              <a:t>‹#›</a:t>
            </a:fld>
            <a:endParaRPr lang="en-US" dirty="0"/>
          </a:p>
        </p:txBody>
      </p:sp>
    </p:spTree>
    <p:extLst>
      <p:ext uri="{BB962C8B-B14F-4D97-AF65-F5344CB8AC3E}">
        <p14:creationId xmlns:p14="http://schemas.microsoft.com/office/powerpoint/2010/main" val="66467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artners - Blank">
    <p:spTree>
      <p:nvGrpSpPr>
        <p:cNvPr id="1" name=""/>
        <p:cNvGrpSpPr/>
        <p:nvPr/>
      </p:nvGrpSpPr>
      <p:grpSpPr>
        <a:xfrm>
          <a:off x="0" y="0"/>
          <a:ext cx="0" cy="0"/>
          <a:chOff x="0" y="0"/>
          <a:chExt cx="0" cy="0"/>
        </a:xfrm>
      </p:grpSpPr>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tx1"/>
                </a:solidFill>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2" name="Picture 1"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97069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 Purple">
    <p:spTree>
      <p:nvGrpSpPr>
        <p:cNvPr id="1" name=""/>
        <p:cNvGrpSpPr/>
        <p:nvPr/>
      </p:nvGrpSpPr>
      <p:grpSpPr>
        <a:xfrm>
          <a:off x="0" y="0"/>
          <a:ext cx="0" cy="0"/>
          <a:chOff x="0" y="0"/>
          <a:chExt cx="0" cy="0"/>
        </a:xfrm>
      </p:grpSpPr>
      <p:sp>
        <p:nvSpPr>
          <p:cNvPr id="7" name="Rectangle 6"/>
          <p:cNvSpPr/>
          <p:nvPr userDrawn="1"/>
        </p:nvSpPr>
        <p:spPr>
          <a:xfrm>
            <a:off x="-1" y="-1"/>
            <a:ext cx="12192001" cy="57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1850" y="1273190"/>
            <a:ext cx="10515600" cy="1292353"/>
          </a:xfrm>
          <a:prstGeom prst="rect">
            <a:avLst/>
          </a:prstGeom>
        </p:spPr>
        <p:txBody>
          <a:bodyPr anchor="b">
            <a:normAutofit/>
          </a:bodyPr>
          <a:lstStyle>
            <a:lvl1pPr algn="l">
              <a:defRPr sz="4800" strike="noStrike">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8" name="Picture 7"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13328017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ivider - Blue">
    <p:spTree>
      <p:nvGrpSpPr>
        <p:cNvPr id="1" name=""/>
        <p:cNvGrpSpPr/>
        <p:nvPr/>
      </p:nvGrpSpPr>
      <p:grpSpPr>
        <a:xfrm>
          <a:off x="0" y="0"/>
          <a:ext cx="0" cy="0"/>
          <a:chOff x="0" y="0"/>
          <a:chExt cx="0" cy="0"/>
        </a:xfrm>
      </p:grpSpPr>
      <p:sp>
        <p:nvSpPr>
          <p:cNvPr id="7" name="Rectangle 6"/>
          <p:cNvSpPr/>
          <p:nvPr userDrawn="1"/>
        </p:nvSpPr>
        <p:spPr>
          <a:xfrm>
            <a:off x="-1" y="0"/>
            <a:ext cx="12192001" cy="57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1850" y="1273190"/>
            <a:ext cx="10515600"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8"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5087970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 Pink">
    <p:spTree>
      <p:nvGrpSpPr>
        <p:cNvPr id="1" name=""/>
        <p:cNvGrpSpPr/>
        <p:nvPr/>
      </p:nvGrpSpPr>
      <p:grpSpPr>
        <a:xfrm>
          <a:off x="0" y="0"/>
          <a:ext cx="0" cy="0"/>
          <a:chOff x="0" y="0"/>
          <a:chExt cx="0" cy="0"/>
        </a:xfrm>
      </p:grpSpPr>
      <p:sp>
        <p:nvSpPr>
          <p:cNvPr id="7" name="Rectangle 6"/>
          <p:cNvSpPr/>
          <p:nvPr userDrawn="1"/>
        </p:nvSpPr>
        <p:spPr>
          <a:xfrm>
            <a:off x="1" y="1"/>
            <a:ext cx="12192000" cy="57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1850" y="1273190"/>
            <a:ext cx="10515600"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8"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9432396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ivider -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273190"/>
            <a:ext cx="10515600" cy="1292353"/>
          </a:xfrm>
          <a:prstGeom prst="rect">
            <a:avLst/>
          </a:prstGeom>
        </p:spPr>
        <p:txBody>
          <a:bodyPr anchor="b">
            <a:normAutofit/>
          </a:bodyPr>
          <a:lstStyle>
            <a:lvl1pPr algn="l">
              <a:defRPr sz="4800">
                <a:solidFill>
                  <a:schemeClr val="tx1"/>
                </a:solidFill>
              </a:defRPr>
            </a:lvl1pPr>
          </a:lstStyle>
          <a:p>
            <a:r>
              <a:rPr lang="en-US" dirty="0" smtClean="0"/>
              <a:t>Click to edit Divider style</a:t>
            </a:r>
            <a:endParaRPr lang="en-US" dirty="0"/>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rgbClr val="595959"/>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7"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8" name="Picture 7"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17404719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urple">
    <p:spTree>
      <p:nvGrpSpPr>
        <p:cNvPr id="1" name=""/>
        <p:cNvGrpSpPr/>
        <p:nvPr/>
      </p:nvGrpSpPr>
      <p:grpSpPr>
        <a:xfrm>
          <a:off x="0" y="0"/>
          <a:ext cx="0" cy="0"/>
          <a:chOff x="0" y="0"/>
          <a:chExt cx="0" cy="0"/>
        </a:xfrm>
      </p:grpSpPr>
      <p:sp>
        <p:nvSpPr>
          <p:cNvPr id="2"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smtClean="0"/>
              <a:t>Cliquez et modifiez le titre</a:t>
            </a:r>
            <a:endParaRPr lang="en-US" dirty="0"/>
          </a:p>
        </p:txBody>
      </p:sp>
      <p:sp>
        <p:nvSpPr>
          <p:cNvPr id="3"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5" name="Rectangle 14"/>
          <p:cNvSpPr/>
          <p:nvPr userDrawn="1"/>
        </p:nvSpPr>
        <p:spPr>
          <a:xfrm>
            <a:off x="1" y="0"/>
            <a:ext cx="12192000" cy="3340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127448" y="6093296"/>
            <a:ext cx="10469465" cy="0"/>
          </a:xfrm>
          <a:prstGeom prst="line">
            <a:avLst/>
          </a:prstGeom>
          <a:ln>
            <a:solidFill>
              <a:srgbClr val="5223AB"/>
            </a:solidFill>
          </a:ln>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12" name="Picture 11"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40505571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15" name="Rectangle 14"/>
          <p:cNvSpPr/>
          <p:nvPr userDrawn="1"/>
        </p:nvSpPr>
        <p:spPr>
          <a:xfrm>
            <a:off x="1" y="0"/>
            <a:ext cx="12192000" cy="33408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127448" y="6093296"/>
            <a:ext cx="10469465" cy="0"/>
          </a:xfrm>
          <a:prstGeom prst="line">
            <a:avLst/>
          </a:prstGeom>
          <a:ln>
            <a:solidFill>
              <a:srgbClr val="00A1DE"/>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smtClean="0"/>
              <a:t>Cliquez et modifiez le titre</a:t>
            </a:r>
            <a:endParaRPr lang="en-US" dirty="0"/>
          </a:p>
        </p:txBody>
      </p:sp>
      <p:sp>
        <p:nvSpPr>
          <p:cNvPr id="14"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6"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1611634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Teal">
    <p:spTree>
      <p:nvGrpSpPr>
        <p:cNvPr id="1" name=""/>
        <p:cNvGrpSpPr/>
        <p:nvPr/>
      </p:nvGrpSpPr>
      <p:grpSpPr>
        <a:xfrm>
          <a:off x="0" y="0"/>
          <a:ext cx="0" cy="0"/>
          <a:chOff x="0" y="0"/>
          <a:chExt cx="0" cy="0"/>
        </a:xfrm>
      </p:grpSpPr>
      <p:sp>
        <p:nvSpPr>
          <p:cNvPr id="15" name="Rectangle 14"/>
          <p:cNvSpPr/>
          <p:nvPr userDrawn="1"/>
        </p:nvSpPr>
        <p:spPr>
          <a:xfrm>
            <a:off x="1" y="0"/>
            <a:ext cx="12192000" cy="334081"/>
          </a:xfrm>
          <a:prstGeom prst="rect">
            <a:avLst/>
          </a:prstGeom>
          <a:solidFill>
            <a:srgbClr val="00A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127448" y="6093296"/>
            <a:ext cx="10469465" cy="0"/>
          </a:xfrm>
          <a:prstGeom prst="line">
            <a:avLst/>
          </a:prstGeom>
          <a:ln>
            <a:solidFill>
              <a:srgbClr val="00A198"/>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smtClean="0"/>
              <a:t>Cliquez et modifiez le titre</a:t>
            </a:r>
            <a:endParaRPr lang="en-US" dirty="0"/>
          </a:p>
        </p:txBody>
      </p:sp>
      <p:sp>
        <p:nvSpPr>
          <p:cNvPr id="14"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6"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6916298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Pink">
    <p:spTree>
      <p:nvGrpSpPr>
        <p:cNvPr id="1" name=""/>
        <p:cNvGrpSpPr/>
        <p:nvPr/>
      </p:nvGrpSpPr>
      <p:grpSpPr>
        <a:xfrm>
          <a:off x="0" y="0"/>
          <a:ext cx="0" cy="0"/>
          <a:chOff x="0" y="0"/>
          <a:chExt cx="0" cy="0"/>
        </a:xfrm>
      </p:grpSpPr>
      <p:sp>
        <p:nvSpPr>
          <p:cNvPr id="15" name="Rectangle 14"/>
          <p:cNvSpPr/>
          <p:nvPr userDrawn="1"/>
        </p:nvSpPr>
        <p:spPr>
          <a:xfrm>
            <a:off x="1" y="0"/>
            <a:ext cx="12192000" cy="334081"/>
          </a:xfrm>
          <a:prstGeom prst="rect">
            <a:avLst/>
          </a:prstGeom>
          <a:solidFill>
            <a:srgbClr val="E21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127448" y="6093296"/>
            <a:ext cx="10469465" cy="0"/>
          </a:xfrm>
          <a:prstGeom prst="line">
            <a:avLst/>
          </a:prstGeom>
          <a:ln>
            <a:solidFill>
              <a:srgbClr val="E21776"/>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smtClean="0"/>
              <a:t>Cliquez et modifiez le titre</a:t>
            </a:r>
            <a:endParaRPr lang="en-US" dirty="0"/>
          </a:p>
        </p:txBody>
      </p:sp>
      <p:sp>
        <p:nvSpPr>
          <p:cNvPr id="14"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6"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37499379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cxnSp>
        <p:nvCxnSpPr>
          <p:cNvPr id="5" name="Straight Connector 4"/>
          <p:cNvCxnSpPr/>
          <p:nvPr userDrawn="1"/>
        </p:nvCxnSpPr>
        <p:spPr>
          <a:xfrm>
            <a:off x="1127448" y="6093296"/>
            <a:ext cx="1046946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smtClean="0"/>
              <a:t>Cliquez et modifiez le titre</a:t>
            </a:r>
            <a:endParaRPr lang="en-US" dirty="0"/>
          </a:p>
        </p:txBody>
      </p:sp>
      <p:sp>
        <p:nvSpPr>
          <p:cNvPr id="16"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7"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8"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pic>
        <p:nvPicPr>
          <p:cNvPr id="9" name="Picture 8"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4179820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dirty="0"/>
          </a:p>
        </p:txBody>
      </p:sp>
    </p:spTree>
    <p:extLst>
      <p:ext uri="{BB962C8B-B14F-4D97-AF65-F5344CB8AC3E}">
        <p14:creationId xmlns:p14="http://schemas.microsoft.com/office/powerpoint/2010/main" val="1454062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 BigLogo">
    <p:spTree>
      <p:nvGrpSpPr>
        <p:cNvPr id="1" name=""/>
        <p:cNvGrpSpPr/>
        <p:nvPr/>
      </p:nvGrpSpPr>
      <p:grpSpPr>
        <a:xfrm>
          <a:off x="0" y="0"/>
          <a:ext cx="0" cy="0"/>
          <a:chOff x="0" y="0"/>
          <a:chExt cx="0" cy="0"/>
        </a:xfrm>
      </p:grpSpPr>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86800" y="0"/>
            <a:ext cx="3324459" cy="2906661"/>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7" y="0"/>
            <a:ext cx="3324457" cy="2906661"/>
          </a:xfrm>
          <a:prstGeom prst="rect">
            <a:avLst/>
          </a:prstGeom>
        </p:spPr>
      </p:pic>
      <p:sp>
        <p:nvSpPr>
          <p:cNvPr id="9" name="Title 1"/>
          <p:cNvSpPr>
            <a:spLocks noGrp="1"/>
          </p:cNvSpPr>
          <p:nvPr>
            <p:ph type="title"/>
          </p:nvPr>
        </p:nvSpPr>
        <p:spPr>
          <a:xfrm>
            <a:off x="479376" y="2492896"/>
            <a:ext cx="10852151" cy="1292353"/>
          </a:xfrm>
          <a:prstGeom prst="rect">
            <a:avLst/>
          </a:prstGeom>
        </p:spPr>
        <p:txBody>
          <a:bodyPr anchor="b">
            <a:normAutofit/>
          </a:bodyPr>
          <a:lstStyle>
            <a:lvl1pPr algn="l">
              <a:defRPr sz="4800" b="1">
                <a:solidFill>
                  <a:srgbClr val="5223AB"/>
                </a:solidFill>
              </a:defRPr>
            </a:lvl1pPr>
          </a:lstStyle>
          <a:p>
            <a:r>
              <a:rPr lang="fr-CA" smtClean="0"/>
              <a:t>Cliquez et modifiez le titre</a:t>
            </a:r>
            <a:endParaRPr lang="en-US" dirty="0"/>
          </a:p>
        </p:txBody>
      </p:sp>
      <p:sp>
        <p:nvSpPr>
          <p:cNvPr id="10" name="Text Placeholder 2"/>
          <p:cNvSpPr>
            <a:spLocks noGrp="1"/>
          </p:cNvSpPr>
          <p:nvPr>
            <p:ph type="body" idx="1"/>
          </p:nvPr>
        </p:nvSpPr>
        <p:spPr>
          <a:xfrm>
            <a:off x="479376" y="3787396"/>
            <a:ext cx="10852151" cy="777193"/>
          </a:xfrm>
        </p:spPr>
        <p:txBody>
          <a:bodyPr/>
          <a:lstStyle>
            <a:lvl1pPr marL="0" indent="0" algn="l">
              <a:buNone/>
              <a:defRPr sz="2400">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280865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ank">
    <p:spTree>
      <p:nvGrpSpPr>
        <p:cNvPr id="1" name=""/>
        <p:cNvGrpSpPr/>
        <p:nvPr/>
      </p:nvGrpSpPr>
      <p:grpSpPr>
        <a:xfrm>
          <a:off x="0" y="0"/>
          <a:ext cx="0" cy="0"/>
          <a:chOff x="0" y="0"/>
          <a:chExt cx="0" cy="0"/>
        </a:xfrm>
      </p:grpSpPr>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tx1"/>
                </a:solidFill>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6" name="Picture 5"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2367" y="0"/>
            <a:ext cx="2024724" cy="177026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spTree>
    <p:extLst>
      <p:ext uri="{BB962C8B-B14F-4D97-AF65-F5344CB8AC3E}">
        <p14:creationId xmlns:p14="http://schemas.microsoft.com/office/powerpoint/2010/main" val="2212287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Partners - Blu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68" y="18283"/>
            <a:ext cx="2003812" cy="1751986"/>
          </a:xfrm>
          <a:prstGeom prst="rect">
            <a:avLst/>
          </a:prstGeom>
        </p:spPr>
      </p:pic>
      <p:pic>
        <p:nvPicPr>
          <p:cNvPr id="14" name="Picture 13"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1103735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11" name="Image 10"/>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6585352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artners - Pink">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13" name="Picture 12"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8810807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ink">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spTree>
    <p:extLst>
      <p:ext uri="{BB962C8B-B14F-4D97-AF65-F5344CB8AC3E}">
        <p14:creationId xmlns:p14="http://schemas.microsoft.com/office/powerpoint/2010/main" val="1329914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artners - Purpl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11" name="Picture 10"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34076083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urpl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smtClean="0"/>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spTree>
    <p:extLst>
      <p:ext uri="{BB962C8B-B14F-4D97-AF65-F5344CB8AC3E}">
        <p14:creationId xmlns:p14="http://schemas.microsoft.com/office/powerpoint/2010/main" val="36631028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738544"/>
            <a:ext cx="10515600" cy="376745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6"/>
          <p:cNvSpPr>
            <a:spLocks noGrp="1"/>
          </p:cNvSpPr>
          <p:nvPr>
            <p:ph type="title"/>
          </p:nvPr>
        </p:nvSpPr>
        <p:spPr>
          <a:xfrm>
            <a:off x="838200" y="684442"/>
            <a:ext cx="10192657" cy="854075"/>
          </a:xfrm>
          <a:prstGeom prst="rect">
            <a:avLst/>
          </a:prstGeom>
        </p:spPr>
        <p:txBody>
          <a:bodyPr vert="horz" lIns="91440" tIns="45720" rIns="91440" bIns="45720" rtlCol="0" anchor="ctr">
            <a:normAutofit/>
          </a:bodyPr>
          <a:lstStyle/>
          <a:p>
            <a:r>
              <a:rPr lang="fr-CA" smtClean="0"/>
              <a:t>Cliquez et modifiez le titre</a:t>
            </a:r>
            <a:endParaRPr lang="en-US" dirty="0"/>
          </a:p>
        </p:txBody>
      </p:sp>
      <p:sp>
        <p:nvSpPr>
          <p:cNvPr id="2" name="Slide Number Placeholder 1"/>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Verdana"/>
                <a:cs typeface="Verdana"/>
              </a:defRPr>
            </a:lvl1pPr>
          </a:lstStyle>
          <a:p>
            <a:fld id="{CED660AE-8F72-5944-9C00-6D1D1265774A}" type="slidenum">
              <a:rPr lang="en-US" smtClean="0"/>
              <a:pPr/>
              <a:t>‹#›</a:t>
            </a:fld>
            <a:endParaRPr lang="en-US" dirty="0"/>
          </a:p>
        </p:txBody>
      </p:sp>
    </p:spTree>
    <p:extLst>
      <p:ext uri="{BB962C8B-B14F-4D97-AF65-F5344CB8AC3E}">
        <p14:creationId xmlns:p14="http://schemas.microsoft.com/office/powerpoint/2010/main" val="1973073205"/>
      </p:ext>
    </p:extLst>
  </p:cSld>
  <p:clrMap bg1="lt1" tx1="dk1" bg2="lt2" tx2="dk2" accent1="accent1" accent2="accent2" accent3="accent3" accent4="accent4" accent5="accent5" accent6="accent6" hlink="hlink" folHlink="folHlink"/>
  <p:sldLayoutIdLst>
    <p:sldLayoutId id="2147483708" r:id="rId1"/>
    <p:sldLayoutId id="2147483726" r:id="rId2"/>
    <p:sldLayoutId id="2147483724" r:id="rId3"/>
    <p:sldLayoutId id="2147483729" r:id="rId4"/>
    <p:sldLayoutId id="2147483712" r:id="rId5"/>
    <p:sldLayoutId id="2147483722" r:id="rId6"/>
    <p:sldLayoutId id="2147483713" r:id="rId7"/>
    <p:sldLayoutId id="2147483721" r:id="rId8"/>
    <p:sldLayoutId id="2147483720" r:id="rId9"/>
    <p:sldLayoutId id="2147483651" r:id="rId10"/>
    <p:sldLayoutId id="2147483695" r:id="rId11"/>
    <p:sldLayoutId id="2147483696" r:id="rId12"/>
    <p:sldLayoutId id="2147483725" r:id="rId13"/>
    <p:sldLayoutId id="2147483718" r:id="rId14"/>
    <p:sldLayoutId id="2147483715" r:id="rId15"/>
    <p:sldLayoutId id="2147483716" r:id="rId16"/>
    <p:sldLayoutId id="2147483717" r:id="rId17"/>
    <p:sldLayoutId id="2147483704" r:id="rId18"/>
    <p:sldLayoutId id="2147483727"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500" kern="1200" spc="0">
          <a:solidFill>
            <a:schemeClr val="tx1"/>
          </a:solidFill>
          <a:latin typeface="+mj-lt"/>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Verdana" charset="0"/>
          <a:cs typeface="Verdana"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Verdana" charset="0"/>
          <a:cs typeface="Verdana"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mn-lt"/>
          <a:ea typeface="Verdana" charset="0"/>
          <a:cs typeface="Verdana" charset="0"/>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mn-lt"/>
          <a:ea typeface="Verdana" charset="0"/>
          <a:cs typeface="Verdana" charset="0"/>
        </a:defRPr>
      </a:lvl4pPr>
      <a:lvl5pPr marL="2057400" indent="-228600" algn="l" defTabSz="914400" rtl="0" eaLnBrk="1" latinLnBrk="0" hangingPunct="1">
        <a:lnSpc>
          <a:spcPct val="90000"/>
        </a:lnSpc>
        <a:spcBef>
          <a:spcPts val="500"/>
        </a:spcBef>
        <a:buFont typeface="Arial"/>
        <a:buChar char="•"/>
        <a:defRPr sz="1200" kern="120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4894" y="1524000"/>
            <a:ext cx="10852151" cy="1292353"/>
          </a:xfrm>
        </p:spPr>
        <p:txBody>
          <a:bodyPr/>
          <a:lstStyle/>
          <a:p>
            <a:pPr algn="ctr"/>
            <a:r>
              <a:rPr lang="en-US" b="1" dirty="0" smtClean="0">
                <a:solidFill>
                  <a:srgbClr val="5223AB"/>
                </a:solidFill>
              </a:rPr>
              <a:t>  Kids’ Site Features</a:t>
            </a:r>
            <a:endParaRPr lang="en-CA" b="1" dirty="0">
              <a:solidFill>
                <a:srgbClr val="5223AB"/>
              </a:solidFill>
            </a:endParaRPr>
          </a:p>
        </p:txBody>
      </p:sp>
      <p:sp>
        <p:nvSpPr>
          <p:cNvPr id="7" name="Text Placeholder 2"/>
          <p:cNvSpPr>
            <a:spLocks noGrp="1"/>
          </p:cNvSpPr>
          <p:nvPr>
            <p:ph type="body" idx="1"/>
          </p:nvPr>
        </p:nvSpPr>
        <p:spPr>
          <a:xfrm>
            <a:off x="512425" y="3620727"/>
            <a:ext cx="10852151" cy="777193"/>
          </a:xfrm>
        </p:spPr>
        <p:txBody>
          <a:bodyPr>
            <a:normAutofit fontScale="92500" lnSpcReduction="10000"/>
          </a:bodyPr>
          <a:lstStyle/>
          <a:p>
            <a:pPr algn="ctr"/>
            <a:r>
              <a:rPr lang="en-US" dirty="0" smtClean="0">
                <a:solidFill>
                  <a:srgbClr val="5223AB"/>
                </a:solidFill>
              </a:rPr>
              <a:t>Website goes LIVE on June 15, 2020!</a:t>
            </a:r>
          </a:p>
          <a:p>
            <a:pPr algn="ctr"/>
            <a:r>
              <a:rPr lang="en-US" dirty="0" smtClean="0">
                <a:solidFill>
                  <a:srgbClr val="002060"/>
                </a:solidFill>
              </a:rPr>
              <a:t>www.tdsummerreadingclub.ca</a:t>
            </a:r>
            <a:endParaRPr lang="en-CA" dirty="0">
              <a:solidFill>
                <a:srgbClr val="002060"/>
              </a:solidFill>
            </a:endParaRPr>
          </a:p>
        </p:txBody>
      </p:sp>
      <p:sp>
        <p:nvSpPr>
          <p:cNvPr id="9" name="TextBox 8"/>
          <p:cNvSpPr txBox="1"/>
          <p:nvPr/>
        </p:nvSpPr>
        <p:spPr>
          <a:xfrm>
            <a:off x="3228833" y="3033874"/>
            <a:ext cx="5638800" cy="369332"/>
          </a:xfrm>
          <a:prstGeom prst="rect">
            <a:avLst/>
          </a:prstGeom>
          <a:noFill/>
        </p:spPr>
        <p:txBody>
          <a:bodyPr wrap="square" rtlCol="0">
            <a:spAutoFit/>
          </a:bodyPr>
          <a:lstStyle/>
          <a:p>
            <a:r>
              <a:rPr lang="en-US" dirty="0" smtClean="0"/>
              <a:t>*Note: Contains a combination of 2019 &amp; 2020 images</a:t>
            </a:r>
            <a:endParaRPr lang="en-CA" dirty="0"/>
          </a:p>
        </p:txBody>
      </p:sp>
    </p:spTree>
    <p:extLst>
      <p:ext uri="{BB962C8B-B14F-4D97-AF65-F5344CB8AC3E}">
        <p14:creationId xmlns:p14="http://schemas.microsoft.com/office/powerpoint/2010/main" val="3606569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39888" y="358584"/>
            <a:ext cx="8131224" cy="634699"/>
          </a:xfrm>
        </p:spPr>
        <p:txBody>
          <a:bodyPr>
            <a:normAutofit/>
          </a:bodyPr>
          <a:lstStyle/>
          <a:p>
            <a:pPr algn="ctr"/>
            <a:r>
              <a:rPr lang="en-US" sz="3200" b="1" dirty="0" smtClean="0">
                <a:solidFill>
                  <a:srgbClr val="5223AB"/>
                </a:solidFill>
              </a:rPr>
              <a:t>Story Starters</a:t>
            </a:r>
            <a:endParaRPr lang="en-CA" sz="3200" b="1" dirty="0">
              <a:solidFill>
                <a:srgbClr val="5223AB"/>
              </a:solidFill>
            </a:endParaRPr>
          </a:p>
        </p:txBody>
      </p:sp>
      <p:sp>
        <p:nvSpPr>
          <p:cNvPr id="11" name="TextBox 10"/>
          <p:cNvSpPr txBox="1"/>
          <p:nvPr/>
        </p:nvSpPr>
        <p:spPr>
          <a:xfrm>
            <a:off x="1752600" y="5309737"/>
            <a:ext cx="8305800" cy="523220"/>
          </a:xfrm>
          <a:prstGeom prst="rect">
            <a:avLst/>
          </a:prstGeom>
          <a:noFill/>
        </p:spPr>
        <p:txBody>
          <a:bodyPr wrap="square" rtlCol="0">
            <a:spAutoFit/>
          </a:bodyPr>
          <a:lstStyle/>
          <a:p>
            <a:r>
              <a:rPr lang="en-US" sz="1400" dirty="0" smtClean="0"/>
              <a:t>We have </a:t>
            </a:r>
            <a:r>
              <a:rPr lang="en-US" sz="1400" dirty="0"/>
              <a:t>story starters, where kids continue writing a story that we’ve started for them. Kids </a:t>
            </a:r>
            <a:r>
              <a:rPr lang="en-US" sz="1400" dirty="0" smtClean="0"/>
              <a:t>can also </a:t>
            </a:r>
            <a:r>
              <a:rPr lang="en-US" sz="1400" dirty="0"/>
              <a:t>read the story endings that other kids have submitted.</a:t>
            </a:r>
            <a:endParaRPr lang="en-CA" sz="1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6100" y="1138517"/>
            <a:ext cx="5638800" cy="4061847"/>
          </a:xfrm>
          <a:prstGeom prst="rect">
            <a:avLst/>
          </a:prstGeom>
        </p:spPr>
      </p:pic>
    </p:spTree>
    <p:extLst>
      <p:ext uri="{BB962C8B-B14F-4D97-AF65-F5344CB8AC3E}">
        <p14:creationId xmlns:p14="http://schemas.microsoft.com/office/powerpoint/2010/main" val="3046460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799714" y="356678"/>
            <a:ext cx="8131224" cy="634699"/>
          </a:xfrm>
        </p:spPr>
        <p:txBody>
          <a:bodyPr>
            <a:normAutofit/>
          </a:bodyPr>
          <a:lstStyle/>
          <a:p>
            <a:pPr algn="ctr"/>
            <a:r>
              <a:rPr lang="en-US" sz="3200" b="1" dirty="0" smtClean="0">
                <a:solidFill>
                  <a:srgbClr val="5223AB"/>
                </a:solidFill>
              </a:rPr>
              <a:t>Read Jokes</a:t>
            </a:r>
            <a:endParaRPr lang="en-CA" sz="3200" b="1" dirty="0">
              <a:solidFill>
                <a:srgbClr val="5223AB"/>
              </a:solidFill>
            </a:endParaRPr>
          </a:p>
        </p:txBody>
      </p:sp>
      <p:sp>
        <p:nvSpPr>
          <p:cNvPr id="11" name="TextBox 10"/>
          <p:cNvSpPr txBox="1"/>
          <p:nvPr/>
        </p:nvSpPr>
        <p:spPr>
          <a:xfrm>
            <a:off x="1558524" y="5267066"/>
            <a:ext cx="8613607" cy="523220"/>
          </a:xfrm>
          <a:prstGeom prst="rect">
            <a:avLst/>
          </a:prstGeom>
          <a:noFill/>
        </p:spPr>
        <p:txBody>
          <a:bodyPr wrap="square" rtlCol="0">
            <a:spAutoFit/>
          </a:bodyPr>
          <a:lstStyle/>
          <a:p>
            <a:r>
              <a:rPr lang="en-US" sz="1400" dirty="0" smtClean="0"/>
              <a:t>Kids </a:t>
            </a:r>
            <a:r>
              <a:rPr lang="en-US" sz="1400" dirty="0"/>
              <a:t>can read jokes submitted by other kids. There is an option to like a joke and sort the jokes by most popular and trending.</a:t>
            </a:r>
            <a:endParaRPr lang="en-CA" sz="1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3300" y="1143000"/>
            <a:ext cx="5444053" cy="3982940"/>
          </a:xfrm>
          <a:prstGeom prst="rect">
            <a:avLst/>
          </a:prstGeom>
        </p:spPr>
      </p:pic>
    </p:spTree>
    <p:extLst>
      <p:ext uri="{BB962C8B-B14F-4D97-AF65-F5344CB8AC3E}">
        <p14:creationId xmlns:p14="http://schemas.microsoft.com/office/powerpoint/2010/main" val="2053808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447800" y="336558"/>
            <a:ext cx="8131224" cy="634699"/>
          </a:xfrm>
        </p:spPr>
        <p:txBody>
          <a:bodyPr>
            <a:normAutofit/>
          </a:bodyPr>
          <a:lstStyle/>
          <a:p>
            <a:pPr algn="ctr"/>
            <a:r>
              <a:rPr lang="en-US" sz="3200" b="1" dirty="0" smtClean="0">
                <a:solidFill>
                  <a:srgbClr val="5223AB"/>
                </a:solidFill>
              </a:rPr>
              <a:t>           Write Jokes  </a:t>
            </a:r>
            <a:endParaRPr lang="en-CA" sz="3200" b="1" dirty="0">
              <a:solidFill>
                <a:srgbClr val="5223AB"/>
              </a:solidFill>
            </a:endParaRPr>
          </a:p>
        </p:txBody>
      </p:sp>
      <p:sp>
        <p:nvSpPr>
          <p:cNvPr id="11" name="TextBox 10"/>
          <p:cNvSpPr txBox="1"/>
          <p:nvPr/>
        </p:nvSpPr>
        <p:spPr>
          <a:xfrm>
            <a:off x="3321581" y="5320687"/>
            <a:ext cx="8613607" cy="307777"/>
          </a:xfrm>
          <a:prstGeom prst="rect">
            <a:avLst/>
          </a:prstGeom>
          <a:noFill/>
        </p:spPr>
        <p:txBody>
          <a:bodyPr wrap="square" rtlCol="0">
            <a:spAutoFit/>
          </a:bodyPr>
          <a:lstStyle/>
          <a:p>
            <a:r>
              <a:rPr lang="en-US" sz="1400" dirty="0" smtClean="0"/>
              <a:t>Kids can submit their own jokes, which will be posted to the site. </a:t>
            </a:r>
            <a:endParaRPr lang="en-CA" sz="1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1143000"/>
            <a:ext cx="4876800" cy="4005944"/>
          </a:xfrm>
          <a:prstGeom prst="rect">
            <a:avLst/>
          </a:prstGeom>
        </p:spPr>
      </p:pic>
    </p:spTree>
    <p:extLst>
      <p:ext uri="{BB962C8B-B14F-4D97-AF65-F5344CB8AC3E}">
        <p14:creationId xmlns:p14="http://schemas.microsoft.com/office/powerpoint/2010/main" val="2841680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328405" y="403411"/>
            <a:ext cx="4443995" cy="634699"/>
          </a:xfrm>
        </p:spPr>
        <p:txBody>
          <a:bodyPr>
            <a:normAutofit/>
          </a:bodyPr>
          <a:lstStyle/>
          <a:p>
            <a:pPr algn="ctr"/>
            <a:r>
              <a:rPr lang="en-US" sz="3200" b="1" dirty="0" smtClean="0">
                <a:solidFill>
                  <a:srgbClr val="5223AB"/>
                </a:solidFill>
              </a:rPr>
              <a:t>            Web Comic</a:t>
            </a:r>
            <a:endParaRPr lang="en-CA" sz="3200" b="1" dirty="0">
              <a:solidFill>
                <a:srgbClr val="5223AB"/>
              </a:solidFill>
            </a:endParaRPr>
          </a:p>
        </p:txBody>
      </p:sp>
      <p:sp>
        <p:nvSpPr>
          <p:cNvPr id="11" name="TextBox 10"/>
          <p:cNvSpPr txBox="1"/>
          <p:nvPr/>
        </p:nvSpPr>
        <p:spPr>
          <a:xfrm>
            <a:off x="1600200" y="5267066"/>
            <a:ext cx="8842207" cy="738664"/>
          </a:xfrm>
          <a:prstGeom prst="rect">
            <a:avLst/>
          </a:prstGeom>
          <a:noFill/>
        </p:spPr>
        <p:txBody>
          <a:bodyPr wrap="square" rtlCol="0">
            <a:spAutoFit/>
          </a:bodyPr>
          <a:lstStyle/>
          <a:p>
            <a:r>
              <a:rPr lang="en-US" sz="1400" dirty="0" smtClean="0"/>
              <a:t>Kean </a:t>
            </a:r>
            <a:r>
              <a:rPr lang="en-US" sz="1400" dirty="0"/>
              <a:t>Soo has written an original web comic called </a:t>
            </a:r>
            <a:r>
              <a:rPr lang="en-US" sz="1400" i="1" dirty="0"/>
              <a:t>The Transfer Student</a:t>
            </a:r>
            <a:r>
              <a:rPr lang="en-US" sz="1400" dirty="0"/>
              <a:t>. Kids can read it and then participate in discussion questions with other kids. For bilingual kids, Yves Bourgelas has written an original web comic in French that they can check out as well.</a:t>
            </a:r>
            <a:endParaRPr lang="en-CA" sz="1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1029145"/>
            <a:ext cx="2393511" cy="3922406"/>
          </a:xfrm>
          <a:prstGeom prst="rect">
            <a:avLst/>
          </a:prstGeom>
        </p:spPr>
      </p:pic>
    </p:spTree>
    <p:extLst>
      <p:ext uri="{BB962C8B-B14F-4D97-AF65-F5344CB8AC3E}">
        <p14:creationId xmlns:p14="http://schemas.microsoft.com/office/powerpoint/2010/main" val="360962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01788" y="318891"/>
            <a:ext cx="8131224" cy="634699"/>
          </a:xfrm>
        </p:spPr>
        <p:txBody>
          <a:bodyPr>
            <a:normAutofit/>
          </a:bodyPr>
          <a:lstStyle/>
          <a:p>
            <a:pPr algn="ctr"/>
            <a:r>
              <a:rPr lang="en-US" sz="3200" b="1" dirty="0" smtClean="0">
                <a:solidFill>
                  <a:srgbClr val="5223AB"/>
                </a:solidFill>
              </a:rPr>
              <a:t>       Colouring Sheets</a:t>
            </a:r>
            <a:endParaRPr lang="en-CA" sz="3200" b="1" dirty="0">
              <a:solidFill>
                <a:srgbClr val="5223AB"/>
              </a:solidFill>
            </a:endParaRPr>
          </a:p>
        </p:txBody>
      </p:sp>
      <p:sp>
        <p:nvSpPr>
          <p:cNvPr id="11" name="TextBox 10"/>
          <p:cNvSpPr txBox="1"/>
          <p:nvPr/>
        </p:nvSpPr>
        <p:spPr>
          <a:xfrm>
            <a:off x="2286000" y="5267066"/>
            <a:ext cx="7467600" cy="307777"/>
          </a:xfrm>
          <a:prstGeom prst="rect">
            <a:avLst/>
          </a:prstGeom>
          <a:noFill/>
        </p:spPr>
        <p:txBody>
          <a:bodyPr wrap="square" rtlCol="0">
            <a:spAutoFit/>
          </a:bodyPr>
          <a:lstStyle/>
          <a:p>
            <a:r>
              <a:rPr lang="en-US" sz="1400" dirty="0" smtClean="0"/>
              <a:t>Colouring </a:t>
            </a:r>
            <a:r>
              <a:rPr lang="en-US" sz="1400" dirty="0"/>
              <a:t>sheets ranging from simple to advanced for parents to print out for kids of all ages.</a:t>
            </a:r>
            <a:endParaRPr lang="en-CA" sz="1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1115256"/>
            <a:ext cx="2895600" cy="3990144"/>
          </a:xfrm>
          <a:prstGeom prst="rect">
            <a:avLst/>
          </a:prstGeom>
        </p:spPr>
      </p:pic>
    </p:spTree>
    <p:extLst>
      <p:ext uri="{BB962C8B-B14F-4D97-AF65-F5344CB8AC3E}">
        <p14:creationId xmlns:p14="http://schemas.microsoft.com/office/powerpoint/2010/main" val="4044131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84575" y="358482"/>
            <a:ext cx="8131224" cy="634699"/>
          </a:xfrm>
        </p:spPr>
        <p:txBody>
          <a:bodyPr>
            <a:normAutofit/>
          </a:bodyPr>
          <a:lstStyle/>
          <a:p>
            <a:pPr algn="ctr"/>
            <a:r>
              <a:rPr lang="en-US" sz="3200" b="1" dirty="0" smtClean="0">
                <a:solidFill>
                  <a:srgbClr val="5223AB"/>
                </a:solidFill>
              </a:rPr>
              <a:t>  Find the Perfect Book</a:t>
            </a:r>
            <a:endParaRPr lang="en-CA" sz="3200" b="1" dirty="0">
              <a:solidFill>
                <a:srgbClr val="5223AB"/>
              </a:solidFill>
            </a:endParaRPr>
          </a:p>
        </p:txBody>
      </p:sp>
      <p:sp>
        <p:nvSpPr>
          <p:cNvPr id="11" name="TextBox 10"/>
          <p:cNvSpPr txBox="1"/>
          <p:nvPr/>
        </p:nvSpPr>
        <p:spPr>
          <a:xfrm>
            <a:off x="2514600" y="4771120"/>
            <a:ext cx="8229600" cy="307777"/>
          </a:xfrm>
          <a:prstGeom prst="rect">
            <a:avLst/>
          </a:prstGeom>
          <a:noFill/>
        </p:spPr>
        <p:txBody>
          <a:bodyPr wrap="square" rtlCol="0">
            <a:spAutoFit/>
          </a:bodyPr>
          <a:lstStyle/>
          <a:p>
            <a:r>
              <a:rPr lang="en-US" sz="1400" dirty="0" smtClean="0"/>
              <a:t>Kids </a:t>
            </a:r>
            <a:r>
              <a:rPr lang="en-US" sz="1400" dirty="0"/>
              <a:t>answer our book-finder questions to find the book most suited </a:t>
            </a:r>
            <a:r>
              <a:rPr lang="en-US" sz="1400" dirty="0" smtClean="0"/>
              <a:t>to them.</a:t>
            </a:r>
            <a:endParaRPr lang="en-CA" sz="1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999" y="1255159"/>
            <a:ext cx="7690375" cy="3251133"/>
          </a:xfrm>
          <a:prstGeom prst="rect">
            <a:avLst/>
          </a:prstGeom>
        </p:spPr>
      </p:pic>
    </p:spTree>
    <p:extLst>
      <p:ext uri="{BB962C8B-B14F-4D97-AF65-F5344CB8AC3E}">
        <p14:creationId xmlns:p14="http://schemas.microsoft.com/office/powerpoint/2010/main" val="3615505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77988" y="338829"/>
            <a:ext cx="8131224" cy="634699"/>
          </a:xfrm>
        </p:spPr>
        <p:txBody>
          <a:bodyPr>
            <a:normAutofit/>
          </a:bodyPr>
          <a:lstStyle/>
          <a:p>
            <a:pPr algn="ctr"/>
            <a:r>
              <a:rPr lang="en-US" sz="3200" b="1" dirty="0" smtClean="0">
                <a:solidFill>
                  <a:srgbClr val="5223AB"/>
                </a:solidFill>
              </a:rPr>
              <a:t>  NEW! Battle of the Books</a:t>
            </a:r>
            <a:endParaRPr lang="en-CA" sz="3200" b="1" dirty="0">
              <a:solidFill>
                <a:srgbClr val="5223AB"/>
              </a:solidFill>
            </a:endParaRPr>
          </a:p>
        </p:txBody>
      </p:sp>
      <p:sp>
        <p:nvSpPr>
          <p:cNvPr id="11" name="TextBox 10"/>
          <p:cNvSpPr txBox="1"/>
          <p:nvPr/>
        </p:nvSpPr>
        <p:spPr>
          <a:xfrm>
            <a:off x="1752600" y="4837971"/>
            <a:ext cx="8382000" cy="738664"/>
          </a:xfrm>
          <a:prstGeom prst="rect">
            <a:avLst/>
          </a:prstGeom>
          <a:noFill/>
        </p:spPr>
        <p:txBody>
          <a:bodyPr wrap="square" rtlCol="0">
            <a:spAutoFit/>
          </a:bodyPr>
          <a:lstStyle/>
          <a:p>
            <a:r>
              <a:rPr lang="en-US" sz="1400" dirty="0" smtClean="0"/>
              <a:t>Vote in the Battle of the Books! This </a:t>
            </a:r>
            <a:r>
              <a:rPr lang="en-US" sz="1400" dirty="0"/>
              <a:t>is an 8-book tournament in which two books battle for top choice each week. All of the books are available as ebooks, so kids can read the books online and then vote for their favourite. At the end of the summer one book will be crowned as the summer’s champion.</a:t>
            </a:r>
            <a:endParaRPr lang="en-CA" sz="1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1123950"/>
            <a:ext cx="2819400" cy="3528655"/>
          </a:xfrm>
          <a:prstGeom prst="rect">
            <a:avLst/>
          </a:prstGeom>
        </p:spPr>
      </p:pic>
    </p:spTree>
    <p:extLst>
      <p:ext uri="{BB962C8B-B14F-4D97-AF65-F5344CB8AC3E}">
        <p14:creationId xmlns:p14="http://schemas.microsoft.com/office/powerpoint/2010/main" val="2737593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54112" y="871233"/>
            <a:ext cx="9712374" cy="634699"/>
          </a:xfrm>
        </p:spPr>
        <p:txBody>
          <a:bodyPr>
            <a:normAutofit fontScale="90000"/>
          </a:bodyPr>
          <a:lstStyle/>
          <a:p>
            <a:pPr algn="ctr"/>
            <a:r>
              <a:rPr lang="en-US" sz="3600" b="1" dirty="0" smtClean="0">
                <a:solidFill>
                  <a:srgbClr val="5223AB"/>
                </a:solidFill>
              </a:rPr>
              <a:t>NEW! Author/Illustrator Readings </a:t>
            </a:r>
            <a:br>
              <a:rPr lang="en-US" sz="3600" b="1" dirty="0" smtClean="0">
                <a:solidFill>
                  <a:srgbClr val="5223AB"/>
                </a:solidFill>
              </a:rPr>
            </a:br>
            <a:r>
              <a:rPr lang="en-US" sz="3600" b="1" dirty="0" smtClean="0">
                <a:solidFill>
                  <a:srgbClr val="5223AB"/>
                </a:solidFill>
              </a:rPr>
              <a:t>&amp; Workshops</a:t>
            </a:r>
            <a:endParaRPr lang="en-CA" sz="3600" b="1" dirty="0">
              <a:solidFill>
                <a:srgbClr val="5223AB"/>
              </a:solidFill>
            </a:endParaRPr>
          </a:p>
        </p:txBody>
      </p:sp>
      <p:sp>
        <p:nvSpPr>
          <p:cNvPr id="11" name="TextBox 10"/>
          <p:cNvSpPr txBox="1"/>
          <p:nvPr/>
        </p:nvSpPr>
        <p:spPr>
          <a:xfrm>
            <a:off x="2104030" y="4885578"/>
            <a:ext cx="8382000" cy="523220"/>
          </a:xfrm>
          <a:prstGeom prst="rect">
            <a:avLst/>
          </a:prstGeom>
          <a:noFill/>
        </p:spPr>
        <p:txBody>
          <a:bodyPr wrap="square" rtlCol="0">
            <a:spAutoFit/>
          </a:bodyPr>
          <a:lstStyle/>
          <a:p>
            <a:r>
              <a:rPr lang="en-US" sz="1400" dirty="0" smtClean="0"/>
              <a:t>We </a:t>
            </a:r>
            <a:r>
              <a:rPr lang="en-US" sz="1400" dirty="0"/>
              <a:t>will be offering 28 online readings and workshops that can be accessed through the </a:t>
            </a:r>
            <a:r>
              <a:rPr lang="en-US" sz="1400" dirty="0" smtClean="0"/>
              <a:t>Kids</a:t>
            </a:r>
            <a:r>
              <a:rPr lang="en-US" sz="1400" dirty="0"/>
              <a:t>’ </a:t>
            </a:r>
            <a:r>
              <a:rPr lang="en-US" sz="1400" dirty="0" smtClean="0"/>
              <a:t>Site</a:t>
            </a:r>
            <a:r>
              <a:rPr lang="en-US" sz="1400" dirty="0"/>
              <a:t>, including videos from Dave Whamond, Kean Soo and Yves Bourgelas.</a:t>
            </a:r>
            <a:r>
              <a:rPr lang="en-US" sz="1400" b="1" dirty="0" smtClean="0"/>
              <a:t> </a:t>
            </a:r>
            <a:endParaRPr lang="en-CA" sz="1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6526" y="1467832"/>
            <a:ext cx="3207547" cy="3232940"/>
          </a:xfrm>
          <a:prstGeom prst="rect">
            <a:avLst/>
          </a:prstGeom>
        </p:spPr>
      </p:pic>
    </p:spTree>
    <p:extLst>
      <p:ext uri="{BB962C8B-B14F-4D97-AF65-F5344CB8AC3E}">
        <p14:creationId xmlns:p14="http://schemas.microsoft.com/office/powerpoint/2010/main" val="390335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87413" y="446133"/>
            <a:ext cx="9712374" cy="634699"/>
          </a:xfrm>
        </p:spPr>
        <p:txBody>
          <a:bodyPr>
            <a:normAutofit/>
          </a:bodyPr>
          <a:lstStyle/>
          <a:p>
            <a:pPr algn="ctr"/>
            <a:r>
              <a:rPr lang="en-US" sz="3600" b="1" dirty="0" smtClean="0">
                <a:solidFill>
                  <a:srgbClr val="5223AB"/>
                </a:solidFill>
              </a:rPr>
              <a:t>More Information</a:t>
            </a:r>
            <a:endParaRPr lang="en-CA" sz="3600" b="1" dirty="0">
              <a:solidFill>
                <a:srgbClr val="5223AB"/>
              </a:solidFill>
            </a:endParaRPr>
          </a:p>
        </p:txBody>
      </p:sp>
      <p:sp>
        <p:nvSpPr>
          <p:cNvPr id="11" name="TextBox 10"/>
          <p:cNvSpPr txBox="1"/>
          <p:nvPr/>
        </p:nvSpPr>
        <p:spPr>
          <a:xfrm>
            <a:off x="1866900" y="1081883"/>
            <a:ext cx="8153400" cy="6555641"/>
          </a:xfrm>
          <a:prstGeom prst="rect">
            <a:avLst/>
          </a:prstGeom>
          <a:noFill/>
        </p:spPr>
        <p:txBody>
          <a:bodyPr wrap="square" rtlCol="0">
            <a:spAutoFit/>
          </a:bodyPr>
          <a:lstStyle/>
          <a:p>
            <a:r>
              <a:rPr lang="en-US" sz="1400" b="1" dirty="0" smtClean="0"/>
              <a:t>Keep </a:t>
            </a:r>
            <a:r>
              <a:rPr lang="en-US" sz="1400" b="1" dirty="0"/>
              <a:t>up-to-date with </a:t>
            </a:r>
            <a:r>
              <a:rPr lang="en-US" sz="1400" b="1" dirty="0" smtClean="0"/>
              <a:t>TD SRC </a:t>
            </a:r>
            <a:r>
              <a:rPr lang="en-US" sz="1400" b="1" dirty="0"/>
              <a:t>news! Scroll to the bottom of the NEWS page and sign up for email updates by subscribing to our newsletter.</a:t>
            </a:r>
          </a:p>
          <a:p>
            <a:endParaRPr lang="en-US" sz="1400" b="1" dirty="0"/>
          </a:p>
          <a:p>
            <a:r>
              <a:rPr lang="en-US" sz="1400" b="1" u="sng" dirty="0">
                <a:solidFill>
                  <a:srgbClr val="5223AB"/>
                </a:solidFill>
              </a:rPr>
              <a:t>https://</a:t>
            </a:r>
            <a:r>
              <a:rPr lang="en-US" sz="1400" b="1" u="sng" dirty="0" smtClean="0">
                <a:solidFill>
                  <a:srgbClr val="5223AB"/>
                </a:solidFill>
              </a:rPr>
              <a:t>www.tdsummerreadingclub.ca/staff/news</a:t>
            </a:r>
          </a:p>
          <a:p>
            <a:endParaRPr lang="en-US" sz="1400" b="1" u="sng" dirty="0" smtClean="0">
              <a:solidFill>
                <a:srgbClr val="5223AB"/>
              </a:solidFill>
            </a:endParaRPr>
          </a:p>
          <a:p>
            <a:r>
              <a:rPr lang="en-US" sz="1400" b="1" dirty="0"/>
              <a:t>If you have any questions or need </a:t>
            </a:r>
            <a:r>
              <a:rPr lang="en-US" sz="1400" b="1" dirty="0" smtClean="0"/>
              <a:t>clarification, </a:t>
            </a:r>
            <a:r>
              <a:rPr lang="en-US" sz="1400" b="1" dirty="0"/>
              <a:t>please don’t hesitate to get in touch with us:</a:t>
            </a:r>
          </a:p>
          <a:p>
            <a:endParaRPr lang="en-US" sz="1400" b="1" dirty="0" smtClean="0"/>
          </a:p>
          <a:p>
            <a:r>
              <a:rPr lang="en-US" sz="1400" b="1" dirty="0" smtClean="0"/>
              <a:t>Program Development </a:t>
            </a:r>
          </a:p>
          <a:p>
            <a:endParaRPr lang="en-US" sz="1400" b="1" dirty="0"/>
          </a:p>
          <a:p>
            <a:r>
              <a:rPr lang="en-US" sz="1400" b="1" dirty="0" smtClean="0"/>
              <a:t>Jessica Roy</a:t>
            </a:r>
          </a:p>
          <a:p>
            <a:r>
              <a:rPr lang="en-US" sz="1400" b="1" dirty="0" smtClean="0"/>
              <a:t>Manager, TD Summer Reading Club</a:t>
            </a:r>
          </a:p>
          <a:p>
            <a:r>
              <a:rPr lang="en-US" sz="1400" b="1" dirty="0" smtClean="0"/>
              <a:t>416-393-7519</a:t>
            </a:r>
          </a:p>
          <a:p>
            <a:r>
              <a:rPr lang="en-US" sz="1400" b="1" u="sng" smtClean="0">
                <a:solidFill>
                  <a:srgbClr val="5223AB"/>
                </a:solidFill>
              </a:rPr>
              <a:t>jessicaroy@tpl.ca</a:t>
            </a:r>
            <a:endParaRPr lang="en-US" sz="1400" b="1" dirty="0" smtClean="0">
              <a:solidFill>
                <a:srgbClr val="5223AB"/>
              </a:solidFill>
            </a:endParaRPr>
          </a:p>
          <a:p>
            <a:endParaRPr lang="en-US" sz="1400" b="1" dirty="0" smtClean="0"/>
          </a:p>
          <a:p>
            <a:r>
              <a:rPr lang="en-US" sz="1400" b="1" dirty="0" smtClean="0"/>
              <a:t>Daniel Colangelo</a:t>
            </a:r>
          </a:p>
          <a:p>
            <a:r>
              <a:rPr lang="en-US" sz="1400" b="1" dirty="0" smtClean="0"/>
              <a:t>Senior Services Specialist</a:t>
            </a:r>
          </a:p>
          <a:p>
            <a:r>
              <a:rPr lang="en-US" sz="1400" b="1" dirty="0" smtClean="0"/>
              <a:t>416-393-7507</a:t>
            </a:r>
          </a:p>
          <a:p>
            <a:r>
              <a:rPr lang="en-US" sz="1400" b="1" u="sng" dirty="0" smtClean="0">
                <a:solidFill>
                  <a:srgbClr val="5223AB"/>
                </a:solidFill>
              </a:rPr>
              <a:t>dcolangelo@tpl.ca</a:t>
            </a:r>
          </a:p>
          <a:p>
            <a:endParaRPr lang="en-US" sz="1400" b="1" dirty="0"/>
          </a:p>
          <a:p>
            <a:r>
              <a:rPr lang="en-US" sz="1400" b="1" dirty="0" smtClean="0"/>
              <a:t>National Program Coordination</a:t>
            </a:r>
          </a:p>
          <a:p>
            <a:endParaRPr lang="en-US" sz="1400" b="1" dirty="0" smtClean="0"/>
          </a:p>
          <a:p>
            <a:r>
              <a:rPr lang="en-US" sz="1400" b="1" dirty="0" smtClean="0"/>
              <a:t>Lianne Fortin</a:t>
            </a:r>
          </a:p>
          <a:p>
            <a:r>
              <a:rPr lang="en-US" sz="1400" b="1" dirty="0" smtClean="0"/>
              <a:t>Program Manager, Library and Archives Canada</a:t>
            </a:r>
          </a:p>
          <a:p>
            <a:r>
              <a:rPr lang="en-US" sz="1400" b="1" dirty="0" smtClean="0"/>
              <a:t>613-552-3568</a:t>
            </a:r>
          </a:p>
          <a:p>
            <a:r>
              <a:rPr lang="en-US" sz="1400" b="1" u="sng" dirty="0" smtClean="0">
                <a:solidFill>
                  <a:srgbClr val="5223AB"/>
                </a:solidFill>
              </a:rPr>
              <a:t>lianne.fortin@canada.ca</a:t>
            </a:r>
          </a:p>
          <a:p>
            <a:endParaRPr lang="en-US" sz="1400" b="1" dirty="0" smtClean="0"/>
          </a:p>
          <a:p>
            <a:endParaRPr lang="en-US" sz="1400" b="1" dirty="0"/>
          </a:p>
          <a:p>
            <a:endParaRPr lang="en-US" sz="1400" b="1" dirty="0" smtClean="0"/>
          </a:p>
          <a:p>
            <a:endParaRPr lang="en-CA" sz="1400" dirty="0"/>
          </a:p>
        </p:txBody>
      </p:sp>
    </p:spTree>
    <p:extLst>
      <p:ext uri="{BB962C8B-B14F-4D97-AF65-F5344CB8AC3E}">
        <p14:creationId xmlns:p14="http://schemas.microsoft.com/office/powerpoint/2010/main" val="2329892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71506" y="405601"/>
            <a:ext cx="8131224" cy="634699"/>
          </a:xfrm>
        </p:spPr>
        <p:txBody>
          <a:bodyPr>
            <a:normAutofit/>
          </a:bodyPr>
          <a:lstStyle/>
          <a:p>
            <a:pPr algn="ctr"/>
            <a:r>
              <a:rPr lang="en-US" sz="3200" b="1" dirty="0" smtClean="0">
                <a:solidFill>
                  <a:srgbClr val="5223AB"/>
                </a:solidFill>
              </a:rPr>
              <a:t>Create an Online Notebook</a:t>
            </a:r>
            <a:endParaRPr lang="en-CA" sz="3200" b="1" dirty="0">
              <a:solidFill>
                <a:srgbClr val="5223AB"/>
              </a:solidFill>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27318" y="1297838"/>
            <a:ext cx="4419600" cy="3429000"/>
          </a:xfrm>
          <a:prstGeom prst="rect">
            <a:avLst/>
          </a:prstGeom>
        </p:spPr>
      </p:pic>
      <p:sp>
        <p:nvSpPr>
          <p:cNvPr id="11" name="TextBox 10"/>
          <p:cNvSpPr txBox="1"/>
          <p:nvPr/>
        </p:nvSpPr>
        <p:spPr>
          <a:xfrm>
            <a:off x="1540327" y="5029200"/>
            <a:ext cx="8993583" cy="738664"/>
          </a:xfrm>
          <a:prstGeom prst="rect">
            <a:avLst/>
          </a:prstGeom>
          <a:noFill/>
        </p:spPr>
        <p:txBody>
          <a:bodyPr wrap="square" rtlCol="0">
            <a:spAutoFit/>
          </a:bodyPr>
          <a:lstStyle/>
          <a:p>
            <a:r>
              <a:rPr lang="en-US" sz="1400" dirty="0" smtClean="0"/>
              <a:t>Kids </a:t>
            </a:r>
            <a:r>
              <a:rPr lang="en-US" sz="1400" dirty="0"/>
              <a:t>can generate web access codes directly on our website. This allows them to create their own digital </a:t>
            </a:r>
            <a:r>
              <a:rPr lang="en-US" sz="1400" dirty="0" smtClean="0"/>
              <a:t>notebooks and track their reading. Kids </a:t>
            </a:r>
            <a:r>
              <a:rPr lang="en-US" sz="1400" dirty="0"/>
              <a:t>can personalize their notebooks with a nickname and avatar, and the notebook will store any contributions kids make to other parts of our website, such as jokes and </a:t>
            </a:r>
            <a:r>
              <a:rPr lang="en-US" sz="1400" dirty="0" smtClean="0"/>
              <a:t>stories.</a:t>
            </a:r>
            <a:endParaRPr lang="en-CA" sz="1400" dirty="0"/>
          </a:p>
        </p:txBody>
      </p:sp>
    </p:spTree>
    <p:extLst>
      <p:ext uri="{BB962C8B-B14F-4D97-AF65-F5344CB8AC3E}">
        <p14:creationId xmlns:p14="http://schemas.microsoft.com/office/powerpoint/2010/main" val="1609489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50670" y="325327"/>
            <a:ext cx="8131224" cy="634699"/>
          </a:xfrm>
        </p:spPr>
        <p:txBody>
          <a:bodyPr>
            <a:normAutofit/>
          </a:bodyPr>
          <a:lstStyle/>
          <a:p>
            <a:pPr algn="ctr"/>
            <a:r>
              <a:rPr lang="en-US" sz="3200" b="1" dirty="0" smtClean="0">
                <a:solidFill>
                  <a:srgbClr val="5223AB"/>
                </a:solidFill>
              </a:rPr>
              <a:t>Your </a:t>
            </a:r>
            <a:r>
              <a:rPr lang="en-US" sz="3200" b="1" dirty="0">
                <a:solidFill>
                  <a:srgbClr val="5223AB"/>
                </a:solidFill>
              </a:rPr>
              <a:t>Notebook: Books</a:t>
            </a:r>
            <a:endParaRPr lang="en-CA" sz="3200" b="1" dirty="0">
              <a:solidFill>
                <a:srgbClr val="5223AB"/>
              </a:solidFill>
            </a:endParaRPr>
          </a:p>
        </p:txBody>
      </p:sp>
      <p:sp>
        <p:nvSpPr>
          <p:cNvPr id="11" name="TextBox 10"/>
          <p:cNvSpPr txBox="1"/>
          <p:nvPr/>
        </p:nvSpPr>
        <p:spPr>
          <a:xfrm>
            <a:off x="2057400" y="5345447"/>
            <a:ext cx="8993583" cy="307777"/>
          </a:xfrm>
          <a:prstGeom prst="rect">
            <a:avLst/>
          </a:prstGeom>
          <a:noFill/>
        </p:spPr>
        <p:txBody>
          <a:bodyPr wrap="square" rtlCol="0">
            <a:spAutoFit/>
          </a:bodyPr>
          <a:lstStyle/>
          <a:p>
            <a:r>
              <a:rPr lang="en-US" sz="1400" dirty="0" smtClean="0"/>
              <a:t>Kids can add the books they have read, what they want to read and what they recommend.</a:t>
            </a:r>
            <a:endParaRPr lang="en-CA" sz="1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1143000"/>
            <a:ext cx="7470164" cy="3836500"/>
          </a:xfrm>
          <a:prstGeom prst="rect">
            <a:avLst/>
          </a:prstGeom>
        </p:spPr>
      </p:pic>
    </p:spTree>
    <p:extLst>
      <p:ext uri="{BB962C8B-B14F-4D97-AF65-F5344CB8AC3E}">
        <p14:creationId xmlns:p14="http://schemas.microsoft.com/office/powerpoint/2010/main" val="2059201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10943" y="403411"/>
            <a:ext cx="8131224" cy="634699"/>
          </a:xfrm>
        </p:spPr>
        <p:txBody>
          <a:bodyPr>
            <a:normAutofit/>
          </a:bodyPr>
          <a:lstStyle/>
          <a:p>
            <a:pPr algn="ctr"/>
            <a:r>
              <a:rPr lang="en-US" sz="3200" b="1" dirty="0" smtClean="0">
                <a:solidFill>
                  <a:srgbClr val="5223AB"/>
                </a:solidFill>
              </a:rPr>
              <a:t>Your </a:t>
            </a:r>
            <a:r>
              <a:rPr lang="en-US" sz="3200" b="1" dirty="0">
                <a:solidFill>
                  <a:srgbClr val="5223AB"/>
                </a:solidFill>
              </a:rPr>
              <a:t>Notebook: </a:t>
            </a:r>
            <a:r>
              <a:rPr lang="en-US" sz="3200" b="1" dirty="0" smtClean="0">
                <a:solidFill>
                  <a:srgbClr val="5223AB"/>
                </a:solidFill>
              </a:rPr>
              <a:t>Badges</a:t>
            </a:r>
            <a:endParaRPr lang="en-CA" sz="3200" b="1" dirty="0">
              <a:solidFill>
                <a:srgbClr val="5223AB"/>
              </a:solidFill>
            </a:endParaRPr>
          </a:p>
        </p:txBody>
      </p:sp>
      <p:sp>
        <p:nvSpPr>
          <p:cNvPr id="11" name="TextBox 10"/>
          <p:cNvSpPr txBox="1"/>
          <p:nvPr/>
        </p:nvSpPr>
        <p:spPr>
          <a:xfrm>
            <a:off x="1447800" y="5345447"/>
            <a:ext cx="8857510" cy="523220"/>
          </a:xfrm>
          <a:prstGeom prst="rect">
            <a:avLst/>
          </a:prstGeom>
          <a:noFill/>
        </p:spPr>
        <p:txBody>
          <a:bodyPr wrap="square" rtlCol="0">
            <a:spAutoFit/>
          </a:bodyPr>
          <a:lstStyle/>
          <a:p>
            <a:r>
              <a:rPr lang="en-US" sz="1400" dirty="0" smtClean="0"/>
              <a:t>Each </a:t>
            </a:r>
            <a:r>
              <a:rPr lang="en-US" sz="1400" dirty="0"/>
              <a:t>time a kid adds a book or submits content, </a:t>
            </a:r>
            <a:r>
              <a:rPr lang="en-US" sz="1400" dirty="0" smtClean="0"/>
              <a:t>such as reading a book or answering a trivia question, they </a:t>
            </a:r>
            <a:r>
              <a:rPr lang="en-US" sz="1400" dirty="0"/>
              <a:t>are rewarded with a digital badge that is stored in their notebook.</a:t>
            </a:r>
            <a:endParaRPr lang="en-CA" sz="1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6555" y="1174376"/>
            <a:ext cx="7620000" cy="3749432"/>
          </a:xfrm>
          <a:prstGeom prst="rect">
            <a:avLst/>
          </a:prstGeom>
        </p:spPr>
      </p:pic>
    </p:spTree>
    <p:extLst>
      <p:ext uri="{BB962C8B-B14F-4D97-AF65-F5344CB8AC3E}">
        <p14:creationId xmlns:p14="http://schemas.microsoft.com/office/powerpoint/2010/main" val="3393680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60594" y="403411"/>
            <a:ext cx="8131224" cy="634699"/>
          </a:xfrm>
        </p:spPr>
        <p:txBody>
          <a:bodyPr>
            <a:normAutofit/>
          </a:bodyPr>
          <a:lstStyle/>
          <a:p>
            <a:pPr algn="ctr"/>
            <a:r>
              <a:rPr lang="en-US" sz="3200" b="1" dirty="0" smtClean="0">
                <a:solidFill>
                  <a:srgbClr val="5223AB"/>
                </a:solidFill>
              </a:rPr>
              <a:t>Stuff to Do</a:t>
            </a:r>
            <a:endParaRPr lang="en-CA" sz="3200" b="1" dirty="0">
              <a:solidFill>
                <a:srgbClr val="5223AB"/>
              </a:solidFill>
            </a:endParaRPr>
          </a:p>
        </p:txBody>
      </p:sp>
      <p:sp>
        <p:nvSpPr>
          <p:cNvPr id="11" name="TextBox 10"/>
          <p:cNvSpPr txBox="1"/>
          <p:nvPr/>
        </p:nvSpPr>
        <p:spPr>
          <a:xfrm>
            <a:off x="1371600" y="5345447"/>
            <a:ext cx="8993583" cy="523220"/>
          </a:xfrm>
          <a:prstGeom prst="rect">
            <a:avLst/>
          </a:prstGeom>
          <a:noFill/>
        </p:spPr>
        <p:txBody>
          <a:bodyPr wrap="square" rtlCol="0">
            <a:spAutoFit/>
          </a:bodyPr>
          <a:lstStyle/>
          <a:p>
            <a:r>
              <a:rPr lang="en-US" sz="1400" dirty="0" smtClean="0"/>
              <a:t>There’s so many things to do! Read a web comic, read or write jokes, guess some trivia, help create some silly stories and do some </a:t>
            </a:r>
            <a:r>
              <a:rPr lang="en-US" sz="1400" dirty="0" err="1" smtClean="0"/>
              <a:t>colouring</a:t>
            </a:r>
            <a:r>
              <a:rPr lang="en-US" sz="1400" dirty="0" smtClean="0"/>
              <a:t>. We’ve also started some stories for kids to finish</a:t>
            </a:r>
            <a:r>
              <a:rPr lang="en-US" sz="1400" dirty="0"/>
              <a:t>.</a:t>
            </a:r>
            <a:endParaRPr lang="en-CA" sz="1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1906" y="1038110"/>
            <a:ext cx="7848600" cy="3973529"/>
          </a:xfrm>
          <a:prstGeom prst="rect">
            <a:avLst/>
          </a:prstGeom>
        </p:spPr>
      </p:pic>
    </p:spTree>
    <p:extLst>
      <p:ext uri="{BB962C8B-B14F-4D97-AF65-F5344CB8AC3E}">
        <p14:creationId xmlns:p14="http://schemas.microsoft.com/office/powerpoint/2010/main" val="3841800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70729" y="358586"/>
            <a:ext cx="8131224" cy="634699"/>
          </a:xfrm>
        </p:spPr>
        <p:txBody>
          <a:bodyPr>
            <a:normAutofit/>
          </a:bodyPr>
          <a:lstStyle/>
          <a:p>
            <a:pPr algn="ctr"/>
            <a:r>
              <a:rPr lang="en-US" sz="3200" b="1" dirty="0" smtClean="0">
                <a:solidFill>
                  <a:srgbClr val="5223AB"/>
                </a:solidFill>
              </a:rPr>
              <a:t>Read eBooks</a:t>
            </a:r>
            <a:endParaRPr lang="en-CA" sz="3200" b="1" dirty="0">
              <a:solidFill>
                <a:srgbClr val="5223AB"/>
              </a:solidFill>
            </a:endParaRPr>
          </a:p>
        </p:txBody>
      </p:sp>
      <p:sp>
        <p:nvSpPr>
          <p:cNvPr id="11" name="TextBox 10"/>
          <p:cNvSpPr txBox="1"/>
          <p:nvPr/>
        </p:nvSpPr>
        <p:spPr>
          <a:xfrm>
            <a:off x="1574446" y="4951863"/>
            <a:ext cx="8993583" cy="738664"/>
          </a:xfrm>
          <a:prstGeom prst="rect">
            <a:avLst/>
          </a:prstGeom>
          <a:noFill/>
        </p:spPr>
        <p:txBody>
          <a:bodyPr wrap="square" rtlCol="0">
            <a:spAutoFit/>
          </a:bodyPr>
          <a:lstStyle/>
          <a:p>
            <a:r>
              <a:rPr lang="en-US" sz="1400" dirty="0" smtClean="0"/>
              <a:t>We </a:t>
            </a:r>
            <a:r>
              <a:rPr lang="en-US" sz="1400" dirty="0"/>
              <a:t>have </a:t>
            </a:r>
            <a:r>
              <a:rPr lang="en-US" sz="1400" dirty="0" err="1" smtClean="0"/>
              <a:t>ebooks</a:t>
            </a:r>
            <a:r>
              <a:rPr lang="en-US" sz="1400" dirty="0" smtClean="0"/>
              <a:t> </a:t>
            </a:r>
            <a:r>
              <a:rPr lang="en-US" sz="1400" dirty="0"/>
              <a:t>for all ages and interests, and in both English and French. Once kids set </a:t>
            </a:r>
            <a:r>
              <a:rPr lang="en-US" sz="1400" dirty="0" smtClean="0"/>
              <a:t>up </a:t>
            </a:r>
            <a:r>
              <a:rPr lang="en-US" sz="1400" dirty="0"/>
              <a:t>their online notebooks, they can access the ebooks at any time over the </a:t>
            </a:r>
            <a:r>
              <a:rPr lang="en-US" sz="1400" dirty="0" smtClean="0"/>
              <a:t>summer—no </a:t>
            </a:r>
            <a:r>
              <a:rPr lang="en-US" sz="1400" dirty="0"/>
              <a:t>waiting lists or </a:t>
            </a:r>
            <a:r>
              <a:rPr lang="en-US" sz="1400" dirty="0" smtClean="0"/>
              <a:t>restrictions</a:t>
            </a:r>
            <a:r>
              <a:rPr lang="en-US" sz="1400" dirty="0"/>
              <a:t>!</a:t>
            </a:r>
            <a:endParaRPr lang="en-CA" sz="1400" dirty="0"/>
          </a:p>
          <a:p>
            <a:r>
              <a:rPr lang="en-US" sz="1400" b="1" dirty="0" smtClean="0"/>
              <a:t> </a:t>
            </a:r>
            <a:endParaRPr lang="en-CA" sz="1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625" y="1292032"/>
            <a:ext cx="7861432" cy="3361084"/>
          </a:xfrm>
          <a:prstGeom prst="rect">
            <a:avLst/>
          </a:prstGeom>
        </p:spPr>
      </p:pic>
    </p:spTree>
    <p:extLst>
      <p:ext uri="{BB962C8B-B14F-4D97-AF65-F5344CB8AC3E}">
        <p14:creationId xmlns:p14="http://schemas.microsoft.com/office/powerpoint/2010/main" val="164901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725588" y="347824"/>
            <a:ext cx="8131224" cy="634699"/>
          </a:xfrm>
        </p:spPr>
        <p:txBody>
          <a:bodyPr>
            <a:normAutofit/>
          </a:bodyPr>
          <a:lstStyle/>
          <a:p>
            <a:pPr algn="ctr"/>
            <a:r>
              <a:rPr lang="en-US" sz="3200" b="1" dirty="0" smtClean="0">
                <a:solidFill>
                  <a:srgbClr val="5223AB"/>
                </a:solidFill>
              </a:rPr>
              <a:t>Review Books</a:t>
            </a:r>
            <a:endParaRPr lang="en-CA" sz="3200" b="1" dirty="0">
              <a:solidFill>
                <a:srgbClr val="5223AB"/>
              </a:solidFill>
            </a:endParaRPr>
          </a:p>
        </p:txBody>
      </p:sp>
      <p:sp>
        <p:nvSpPr>
          <p:cNvPr id="11" name="TextBox 10"/>
          <p:cNvSpPr txBox="1"/>
          <p:nvPr/>
        </p:nvSpPr>
        <p:spPr>
          <a:xfrm>
            <a:off x="2501303" y="5267066"/>
            <a:ext cx="8993583" cy="307777"/>
          </a:xfrm>
          <a:prstGeom prst="rect">
            <a:avLst/>
          </a:prstGeom>
          <a:noFill/>
        </p:spPr>
        <p:txBody>
          <a:bodyPr wrap="square" rtlCol="0">
            <a:spAutoFit/>
          </a:bodyPr>
          <a:lstStyle/>
          <a:p>
            <a:r>
              <a:rPr lang="en-US" sz="1400" dirty="0" smtClean="0"/>
              <a:t>Kids </a:t>
            </a:r>
            <a:r>
              <a:rPr lang="en-US" sz="1400" dirty="0"/>
              <a:t>can share what they think about books they have read for other kids to see.</a:t>
            </a:r>
            <a:endParaRPr lang="en-CA" sz="1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1143000"/>
            <a:ext cx="4876800" cy="3963589"/>
          </a:xfrm>
          <a:prstGeom prst="rect">
            <a:avLst/>
          </a:prstGeom>
        </p:spPr>
      </p:pic>
    </p:spTree>
    <p:extLst>
      <p:ext uri="{BB962C8B-B14F-4D97-AF65-F5344CB8AC3E}">
        <p14:creationId xmlns:p14="http://schemas.microsoft.com/office/powerpoint/2010/main" val="666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87488" y="362017"/>
            <a:ext cx="8131224" cy="634699"/>
          </a:xfrm>
        </p:spPr>
        <p:txBody>
          <a:bodyPr>
            <a:normAutofit/>
          </a:bodyPr>
          <a:lstStyle/>
          <a:p>
            <a:pPr algn="ctr"/>
            <a:r>
              <a:rPr lang="en-US" sz="3200" b="1" dirty="0" smtClean="0">
                <a:solidFill>
                  <a:srgbClr val="5223AB"/>
                </a:solidFill>
              </a:rPr>
              <a:t>Trivia Questions</a:t>
            </a:r>
            <a:endParaRPr lang="en-CA" sz="3200" b="1" dirty="0">
              <a:solidFill>
                <a:srgbClr val="5223AB"/>
              </a:solidFill>
            </a:endParaRPr>
          </a:p>
        </p:txBody>
      </p:sp>
      <p:sp>
        <p:nvSpPr>
          <p:cNvPr id="11" name="TextBox 10"/>
          <p:cNvSpPr txBox="1"/>
          <p:nvPr/>
        </p:nvSpPr>
        <p:spPr>
          <a:xfrm>
            <a:off x="1520993" y="5267066"/>
            <a:ext cx="8613607" cy="523220"/>
          </a:xfrm>
          <a:prstGeom prst="rect">
            <a:avLst/>
          </a:prstGeom>
          <a:noFill/>
        </p:spPr>
        <p:txBody>
          <a:bodyPr wrap="square" rtlCol="0">
            <a:spAutoFit/>
          </a:bodyPr>
          <a:lstStyle/>
          <a:p>
            <a:r>
              <a:rPr lang="en-US" sz="1400" dirty="0" smtClean="0"/>
              <a:t>Each </a:t>
            </a:r>
            <a:r>
              <a:rPr lang="en-US" sz="1400" dirty="0"/>
              <a:t>week, we will have a new multiple choice trivia question for kids to answer. After selecting an answer, kids see an explanation and a prompt to explore the topic </a:t>
            </a:r>
            <a:r>
              <a:rPr lang="en-US" sz="1400" dirty="0" smtClean="0"/>
              <a:t>further.</a:t>
            </a:r>
            <a:endParaRPr lang="en-CA" sz="1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1143000"/>
            <a:ext cx="5867400" cy="3831499"/>
          </a:xfrm>
          <a:prstGeom prst="rect">
            <a:avLst/>
          </a:prstGeom>
        </p:spPr>
      </p:pic>
    </p:spTree>
    <p:extLst>
      <p:ext uri="{BB962C8B-B14F-4D97-AF65-F5344CB8AC3E}">
        <p14:creationId xmlns:p14="http://schemas.microsoft.com/office/powerpoint/2010/main" val="3130245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17591" y="394446"/>
            <a:ext cx="8131224" cy="634699"/>
          </a:xfrm>
        </p:spPr>
        <p:txBody>
          <a:bodyPr>
            <a:normAutofit/>
          </a:bodyPr>
          <a:lstStyle/>
          <a:p>
            <a:pPr algn="ctr"/>
            <a:r>
              <a:rPr lang="en-US" sz="3200" b="1" dirty="0" smtClean="0">
                <a:solidFill>
                  <a:srgbClr val="5223AB"/>
                </a:solidFill>
              </a:rPr>
              <a:t>Silly Stories</a:t>
            </a:r>
            <a:endParaRPr lang="en-CA" sz="3200" b="1" dirty="0">
              <a:solidFill>
                <a:srgbClr val="5223AB"/>
              </a:solidFill>
            </a:endParaRPr>
          </a:p>
        </p:txBody>
      </p:sp>
      <p:sp>
        <p:nvSpPr>
          <p:cNvPr id="11" name="TextBox 10"/>
          <p:cNvSpPr txBox="1"/>
          <p:nvPr/>
        </p:nvSpPr>
        <p:spPr>
          <a:xfrm>
            <a:off x="1676400" y="5267066"/>
            <a:ext cx="8613607" cy="523220"/>
          </a:xfrm>
          <a:prstGeom prst="rect">
            <a:avLst/>
          </a:prstGeom>
          <a:noFill/>
        </p:spPr>
        <p:txBody>
          <a:bodyPr wrap="square" rtlCol="0">
            <a:spAutoFit/>
          </a:bodyPr>
          <a:lstStyle/>
          <a:p>
            <a:r>
              <a:rPr lang="en-US" sz="1400" dirty="0" smtClean="0"/>
              <a:t>Our </a:t>
            </a:r>
            <a:r>
              <a:rPr lang="en-US" sz="1400" dirty="0"/>
              <a:t>silly stories ask kids to add their own words to a pre-written, hidden story. Once kids fill in the word prompts, the full story is revealed—and it’s usually silly! </a:t>
            </a:r>
            <a:endParaRPr lang="en-CA" sz="1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1903" y="1160929"/>
            <a:ext cx="5562600" cy="3741916"/>
          </a:xfrm>
          <a:prstGeom prst="rect">
            <a:avLst/>
          </a:prstGeom>
        </p:spPr>
      </p:pic>
    </p:spTree>
    <p:extLst>
      <p:ext uri="{BB962C8B-B14F-4D97-AF65-F5344CB8AC3E}">
        <p14:creationId xmlns:p14="http://schemas.microsoft.com/office/powerpoint/2010/main" val="4188028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DSRC_EN+FR_PPT_Template_-_2019">
  <a:themeElements>
    <a:clrScheme name="TD Summer Reading ">
      <a:dk1>
        <a:srgbClr val="000000"/>
      </a:dk1>
      <a:lt1>
        <a:srgbClr val="FFFFFF"/>
      </a:lt1>
      <a:dk2>
        <a:srgbClr val="44546A"/>
      </a:dk2>
      <a:lt2>
        <a:srgbClr val="E7E6E6"/>
      </a:lt2>
      <a:accent1>
        <a:srgbClr val="07B0AB"/>
      </a:accent1>
      <a:accent2>
        <a:srgbClr val="00A1DE"/>
      </a:accent2>
      <a:accent3>
        <a:srgbClr val="522398"/>
      </a:accent3>
      <a:accent4>
        <a:srgbClr val="E21776"/>
      </a:accent4>
      <a:accent5>
        <a:srgbClr val="A9CFEA"/>
      </a:accent5>
      <a:accent6>
        <a:srgbClr val="A6D4DA"/>
      </a:accent6>
      <a:hlink>
        <a:srgbClr val="B8B0C8"/>
      </a:hlink>
      <a:folHlink>
        <a:srgbClr val="954F72"/>
      </a:folHlink>
    </a:clrScheme>
    <a:fontScheme name="TDSRC Fonts">
      <a:majorFont>
        <a:latin typeface="Mikado Bold"/>
        <a:ea typeface=""/>
        <a:cs typeface=""/>
      </a:majorFont>
      <a:minorFont>
        <a:latin typeface="Mikad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3DE8C36-86CF-4DF4-A362-D05919618095}" vid="{02B04DC8-BAEF-4198-B295-06D6E76070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6E0ABF033926448D9241759B3EE125" ma:contentTypeVersion="158" ma:contentTypeDescription="Create a new document." ma:contentTypeScope="" ma:versionID="ef61b0c7b7a7952104b382c41e427b70">
  <xsd:schema xmlns:xsd="http://www.w3.org/2001/XMLSchema" xmlns:xs="http://www.w3.org/2001/XMLSchema" xmlns:p="http://schemas.microsoft.com/office/2006/metadata/properties" xmlns:ns1="http://schemas.microsoft.com/sharepoint/v3" xmlns:ns2="588dd58b-c235-4de7-be6d-a821336e58b0" xmlns:ns3="6de87efa-1781-4aa1-8af2-5d09ca9d03fe" xmlns:ns4="db4164cc-306e-4a7e-b389-53d1156d8c49" xmlns:ns5="http://schemas.microsoft.com/sharepoint/v3/fields" targetNamespace="http://schemas.microsoft.com/office/2006/metadata/properties" ma:root="true" ma:fieldsID="b2a5eea27c35a75f311e03a77e8192ab" ns1:_="" ns2:_="" ns3:_="" ns4:_="" ns5:_="">
    <xsd:import namespace="http://schemas.microsoft.com/sharepoint/v3"/>
    <xsd:import namespace="588dd58b-c235-4de7-be6d-a821336e58b0"/>
    <xsd:import namespace="6de87efa-1781-4aa1-8af2-5d09ca9d03fe"/>
    <xsd:import namespace="db4164cc-306e-4a7e-b389-53d1156d8c49"/>
    <xsd:import namespace="http://schemas.microsoft.com/sharepoint/v3/fields"/>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Author_x0020_Name" minOccurs="0"/>
                <xsd:element ref="ns3:Requester_x0020_name" minOccurs="0"/>
                <xsd:element ref="ns3:Project" minOccurs="0"/>
                <xsd:element ref="ns3:Strategic_x0020_comm" minOccurs="0"/>
                <xsd:element ref="ns1:DocumentSetDescription" minOccurs="0"/>
                <xsd:element ref="ns3:Folder_x0020_Name" minOccurs="0"/>
                <xsd:element ref="ns3:Reference_x0020_Document" minOccurs="0"/>
                <xsd:element ref="ns4:_dlc_DocId" minOccurs="0"/>
                <xsd:element ref="ns4:_dlc_DocIdUrl" minOccurs="0"/>
                <xsd:element ref="ns4:_dlc_DocIdPersistId" minOccurs="0"/>
                <xsd:element ref="ns1:StartDate" minOccurs="0"/>
                <xsd:element ref="ns5:_EndDate" minOccurs="0"/>
                <xsd:element ref="ns4:Fiscal_x0020_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7" nillable="true" ma:displayName="Description" ma:description="Short description of work required. Special instructions about your project/request." ma:internalName="DocumentSetDescription">
      <xsd:simpleType>
        <xsd:restriction base="dms:Note"/>
      </xsd:simpleType>
    </xsd:element>
    <xsd:element name="StartDate" ma:index="32" nillable="true" ma:displayName="Start Date" ma:default="[today]" ma:format="DateOnly" ma:hidden="true" ma:internalName="Star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2" nillable="true" ma:displayName="Review-Approval Date" ma:format="DateOnly" ma:hidden="true" ma:internalName="BLApprovalDate" ma:readOnly="false">
      <xsd:simpleType>
        <xsd:restriction base="dms:DateTime"/>
      </xsd:simpleType>
    </xsd:element>
    <xsd:element name="BLApprovalHistory" ma:index="3" nillable="true" ma:displayName="Review-Approval History" ma:hidden="true" ma:internalName="BLApprovalHistory" ma:readOnly="false">
      <xsd:simpleType>
        <xsd:restriction base="dms:Note"/>
      </xsd:simpleType>
    </xsd:element>
    <xsd:element name="BLApprovalStatus" ma:index="4" nillable="true" ma:displayName="Review-Approval Status" ma:hidden="true" ma:internalName="BLApprovalStatus" ma:readOnly="false">
      <xsd:simpleType>
        <xsd:restriction base="dms:Text">
          <xsd:maxLength value="255"/>
        </xsd:restriction>
      </xsd:simpleType>
    </xsd:element>
    <xsd:element name="BLApprovers" ma:index="5" nillable="true" ma:displayName="Reviewers-Approvers" ma:hidden="true" ma:internalName="BL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e87efa-1781-4aa1-8af2-5d09ca9d03fe" elementFormDefault="qualified">
    <xsd:import namespace="http://schemas.microsoft.com/office/2006/documentManagement/types"/>
    <xsd:import namespace="http://schemas.microsoft.com/office/infopath/2007/PartnerControls"/>
    <xsd:element name="Author_x0020_Name" ma:index="7" nillable="true" ma:displayName="Author's name" ma:description="Someone who can answer questions about the text." ma:list="UserInfo" ma:SharePointGroup="0" ma:internalName="Author_x0020_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uester_x0020_name" ma:index="8" nillable="true" ma:displayName="Requester name" ma:list="UserInfo" ma:SharePointGroup="0" ma:internalName="Requester_x0020_na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 ma:index="9" nillable="true" ma:displayName="Project" ma:description="Mandatory field" ma:hidden="true" ma:indexed="true" ma:internalName="Project" ma:readOnly="false">
      <xsd:simpleType>
        <xsd:restriction base="dms:Text">
          <xsd:maxLength value="255"/>
        </xsd:restriction>
      </xsd:simpleType>
    </xsd:element>
    <xsd:element name="Strategic_x0020_comm" ma:index="11" nillable="true" ma:displayName="Communications advisors" ma:list="{61fa1e0a-683f-4c61-a441-5a0ba35242dc}" ma:internalName="Strategic_x0020_comm" ma:readOnly="false" ma:showField="Title">
      <xsd:simpleType>
        <xsd:restriction base="dms:Lookup"/>
      </xsd:simpleType>
    </xsd:element>
    <xsd:element name="Folder_x0020_Name" ma:index="21" nillable="true" ma:displayName="Folder Name" ma:list="{fe257351-cdc8-49e4-aeed-048591e8ac1f}" ma:internalName="Folder_x0020_Name" ma:showField="Title">
      <xsd:simpleType>
        <xsd:restriction base="dms:Lookup"/>
      </xsd:simpleType>
    </xsd:element>
    <xsd:element name="Reference_x0020_Document" ma:index="23" nillable="true" ma:displayName="Reference Document" ma:default="No" ma:format="Dropdown" ma:internalName="Reference_x0020_Documen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db4164cc-306e-4a7e-b389-53d1156d8c49"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element name="Fiscal_x0020_year" ma:index="34" nillable="true" ma:displayName="Fiscal year" ma:default="2015-2016" ma:format="Dropdown" ma:hidden="true" ma:internalName="Fiscal_x0020_year" ma:readOnly="false">
      <xsd:simpleType>
        <xsd:restriction base="dms:Choice">
          <xsd:enumeration value="2015-2016"/>
          <xsd:enumeration value="2016-2017"/>
          <xsd:enumeration value="2017-2018"/>
          <xsd:enumeration value="2018-2019"/>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33" nillable="true" ma:displayName="End Date" ma:default="[today]" ma:format="DateTime" ma:hidden="true" ma:internalName="_En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LApprovalStatus xmlns="588dd58b-c235-4de7-be6d-a821336e58b0" xsi:nil="true"/>
    <BLApprovers xmlns="588dd58b-c235-4de7-be6d-a821336e58b0" xsi:nil="true"/>
    <BLApprovalHistory xmlns="588dd58b-c235-4de7-be6d-a821336e58b0" xsi:nil="true"/>
    <DocumentSetDescription xmlns="http://schemas.microsoft.com/sharepoint/v3" xsi:nil="true"/>
    <Folder_x0020_Name xmlns="6de87efa-1781-4aa1-8af2-5d09ca9d03fe" xsi:nil="true"/>
    <_EndDate xmlns="http://schemas.microsoft.com/sharepoint/v3/fields">2020-05-04T19:27:57+00:00</_EndDate>
    <Requester_x0020_name xmlns="6de87efa-1781-4aa1-8af2-5d09ca9d03fe">
      <UserInfo>
        <DisplayName>Morin, Carolan</DisplayName>
        <AccountId>4591</AccountId>
        <AccountType/>
      </UserInfo>
      <UserInfo>
        <DisplayName>Goderre, Sophie</DisplayName>
        <AccountId>5003</AccountId>
        <AccountType/>
      </UserInfo>
    </Requester_x0020_name>
    <Project xmlns="6de87efa-1781-4aa1-8af2-5d09ca9d03fe">20-467</Project>
    <Fiscal_x0020_year xmlns="db4164cc-306e-4a7e-b389-53d1156d8c49">2015-2016</Fiscal_x0020_year>
    <Author_x0020_Name xmlns="6de87efa-1781-4aa1-8af2-5d09ca9d03fe">
      <UserInfo>
        <DisplayName>Morin, Carolan</DisplayName>
        <AccountId>4591</AccountId>
        <AccountType/>
      </UserInfo>
      <UserInfo>
        <DisplayName>Goderre, Sophie</DisplayName>
        <AccountId>5003</AccountId>
        <AccountType/>
      </UserInfo>
    </Author_x0020_Name>
    <BLApprovalDate xmlns="588dd58b-c235-4de7-be6d-a821336e58b0" xsi:nil="true"/>
    <StartDate xmlns="http://schemas.microsoft.com/sharepoint/v3">2020-05-04T19:27:57+00:00</StartDate>
    <Reference_x0020_Document xmlns="6de87efa-1781-4aa1-8af2-5d09ca9d03fe">No</Reference_x0020_Document>
    <Strategic_x0020_comm xmlns="6de87efa-1781-4aa1-8af2-5d09ca9d03fe">61</Strategic_x0020_comm>
    <_dlc_DocId xmlns="db4164cc-306e-4a7e-b389-53d1156d8c49">COMM-4-61458</_dlc_DocId>
    <_dlc_DocIdUrl xmlns="db4164cc-306e-4a7e-b389-53d1156d8c49">
      <Url>http://collaboration/sites/comm/CSR/_layouts/15/DocIdRedir.aspx?ID=COMM-4-61458</Url>
      <Description>COMM-4-61458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5341ffb6-9f44-4f1b-9ccc-ac841d6afe01" ContentTypeId="0x0101" PreviousValue="false"/>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137D917F-A1ED-400B-9381-D3430F840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8dd58b-c235-4de7-be6d-a821336e58b0"/>
    <ds:schemaRef ds:uri="6de87efa-1781-4aa1-8af2-5d09ca9d03fe"/>
    <ds:schemaRef ds:uri="db4164cc-306e-4a7e-b389-53d1156d8c49"/>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CDBD13-937F-43A1-AEA6-DED1BCFB02C7}">
  <ds:schemaRefs>
    <ds:schemaRef ds:uri="http://schemas.microsoft.com/office/2006/documentManagement/types"/>
    <ds:schemaRef ds:uri="http://purl.org/dc/dcmitype/"/>
    <ds:schemaRef ds:uri="http://schemas.microsoft.com/office/infopath/2007/PartnerControls"/>
    <ds:schemaRef ds:uri="db4164cc-306e-4a7e-b389-53d1156d8c49"/>
    <ds:schemaRef ds:uri="588dd58b-c235-4de7-be6d-a821336e58b0"/>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sharepoint/v3/fields"/>
    <ds:schemaRef ds:uri="6de87efa-1781-4aa1-8af2-5d09ca9d03fe"/>
    <ds:schemaRef ds:uri="http://www.w3.org/XML/1998/namespace"/>
  </ds:schemaRefs>
</ds:datastoreItem>
</file>

<file path=customXml/itemProps3.xml><?xml version="1.0" encoding="utf-8"?>
<ds:datastoreItem xmlns:ds="http://schemas.openxmlformats.org/officeDocument/2006/customXml" ds:itemID="{266309BA-3577-44E8-9838-742BCB300AAE}">
  <ds:schemaRefs>
    <ds:schemaRef ds:uri="http://schemas.microsoft.com/sharepoint/v3/contenttype/forms"/>
  </ds:schemaRefs>
</ds:datastoreItem>
</file>

<file path=customXml/itemProps4.xml><?xml version="1.0" encoding="utf-8"?>
<ds:datastoreItem xmlns:ds="http://schemas.openxmlformats.org/officeDocument/2006/customXml" ds:itemID="{C3F60616-0923-49F4-96AD-5DB835988CC5}">
  <ds:schemaRefs>
    <ds:schemaRef ds:uri="http://schemas.microsoft.com/sharepoint/events"/>
  </ds:schemaRefs>
</ds:datastoreItem>
</file>

<file path=customXml/itemProps5.xml><?xml version="1.0" encoding="utf-8"?>
<ds:datastoreItem xmlns:ds="http://schemas.openxmlformats.org/officeDocument/2006/customXml" ds:itemID="{14880EF6-7448-4D1A-926B-DD81EE87AF0F}">
  <ds:schemaRefs>
    <ds:schemaRef ds:uri="Microsoft.SharePoint.Taxonomy.ContentTypeSync"/>
  </ds:schemaRefs>
</ds:datastoreItem>
</file>

<file path=customXml/itemProps6.xml><?xml version="1.0" encoding="utf-8"?>
<ds:datastoreItem xmlns:ds="http://schemas.openxmlformats.org/officeDocument/2006/customXml" ds:itemID="{85D49E4B-AE50-42C4-AF7B-CAA45FD75F23}">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TDSRC_EN+FR_PPT_Template_-_2019.potx</Template>
  <TotalTime>664</TotalTime>
  <Words>650</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Mikado Bold</vt:lpstr>
      <vt:lpstr>Mikado Regular</vt:lpstr>
      <vt:lpstr>Mikado Medium</vt:lpstr>
      <vt:lpstr>Arial</vt:lpstr>
      <vt:lpstr>Verdana</vt:lpstr>
      <vt:lpstr>Calibri</vt:lpstr>
      <vt:lpstr>TDSRC_EN+FR_PPT_Template_-_2019</vt:lpstr>
      <vt:lpstr>  Kids’ Site Features</vt:lpstr>
      <vt:lpstr>Create an Online Notebook</vt:lpstr>
      <vt:lpstr>Your Notebook: Books</vt:lpstr>
      <vt:lpstr>Your Notebook: Badges</vt:lpstr>
      <vt:lpstr>Stuff to Do</vt:lpstr>
      <vt:lpstr>Read eBooks</vt:lpstr>
      <vt:lpstr>Review Books</vt:lpstr>
      <vt:lpstr>Trivia Questions</vt:lpstr>
      <vt:lpstr>Silly Stories</vt:lpstr>
      <vt:lpstr>Story Starters</vt:lpstr>
      <vt:lpstr>Read Jokes</vt:lpstr>
      <vt:lpstr>           Write Jokes  </vt:lpstr>
      <vt:lpstr>            Web Comic</vt:lpstr>
      <vt:lpstr>       Colouring Sheets</vt:lpstr>
      <vt:lpstr>  Find the Perfect Book</vt:lpstr>
      <vt:lpstr>  NEW! Battle of the Books</vt:lpstr>
      <vt:lpstr>NEW! Author/Illustrator Readings  &amp; Workshops</vt:lpstr>
      <vt:lpstr>More Information</vt:lpstr>
    </vt:vector>
  </TitlesOfParts>
  <Company>Toronto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Topping</dc:creator>
  <cp:lastModifiedBy>Daniel Colangelo</cp:lastModifiedBy>
  <cp:revision>75</cp:revision>
  <cp:lastPrinted>2016-02-22T17:48:48Z</cp:lastPrinted>
  <dcterms:created xsi:type="dcterms:W3CDTF">2019-02-06T19:00:10Z</dcterms:created>
  <dcterms:modified xsi:type="dcterms:W3CDTF">2020-05-07T19:05:47Z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0x010100CB6E0ABF033926448D9241759B3EE125</vt:lpwstr>
  </property>
  <property fmtid="{D5CDD505-2E9C-101B-9397-08002B2CF9AE}" pid="3" name="_dlc_DocIdItemGuid">
    <vt:lpwstr>6e61c1f5-50ff-4810-b4d9-d1da41e87760</vt:lpwstr>
  </property>
</Properties>
</file>