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6"/>
  </p:sldMasterIdLst>
  <p:notesMasterIdLst>
    <p:notesMasterId r:id="rId21"/>
  </p:notesMasterIdLst>
  <p:handoutMasterIdLst>
    <p:handoutMasterId r:id="rId22"/>
  </p:handoutMasterIdLst>
  <p:sldIdLst>
    <p:sldId id="286" r:id="rId7"/>
    <p:sldId id="307" r:id="rId8"/>
    <p:sldId id="259" r:id="rId9"/>
    <p:sldId id="293" r:id="rId10"/>
    <p:sldId id="299" r:id="rId11"/>
    <p:sldId id="300" r:id="rId12"/>
    <p:sldId id="311" r:id="rId13"/>
    <p:sldId id="312" r:id="rId14"/>
    <p:sldId id="302" r:id="rId15"/>
    <p:sldId id="303" r:id="rId16"/>
    <p:sldId id="310" r:id="rId17"/>
    <p:sldId id="305" r:id="rId18"/>
    <p:sldId id="306" r:id="rId19"/>
    <p:sldId id="308" r:id="rId20"/>
  </p:sldIdLst>
  <p:sldSz cx="12192000" cy="6858000"/>
  <p:notesSz cx="6858000" cy="9144000"/>
  <p:embeddedFontLs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Mikado Medium" panose="02000000000000000000" charset="0"/>
      <p:regular r:id="rId27"/>
      <p:italic r:id="rId28"/>
    </p:embeddedFont>
    <p:embeddedFont>
      <p:font typeface="Mikado Bold" panose="02000000000000000000" charset="0"/>
      <p:bold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ikado Regular" panose="02000000000000000000" charset="0"/>
      <p:regular r:id="rId35"/>
      <p: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bes, Lisa" initials="FL" lastIdx="42" clrIdx="0">
    <p:extLst>
      <p:ext uri="{19B8F6BF-5375-455C-9EA6-DF929625EA0E}">
        <p15:presenceInfo xmlns:p15="http://schemas.microsoft.com/office/powerpoint/2012/main" userId="Forbes, Lisa" providerId="None"/>
      </p:ext>
    </p:extLst>
  </p:cmAuthor>
  <p:cmAuthor id="2" name="Daniel Colangelo" initials="DC" lastIdx="32" clrIdx="1">
    <p:extLst>
      <p:ext uri="{19B8F6BF-5375-455C-9EA6-DF929625EA0E}">
        <p15:presenceInfo xmlns:p15="http://schemas.microsoft.com/office/powerpoint/2012/main" userId="S-1-5-21-2425304196-658290077-3312937313-2824" providerId="AD"/>
      </p:ext>
    </p:extLst>
  </p:cmAuthor>
  <p:cmAuthor id="3" name="Morin, Carolan" initials="MC" lastIdx="3" clrIdx="2">
    <p:extLst>
      <p:ext uri="{19B8F6BF-5375-455C-9EA6-DF929625EA0E}">
        <p15:presenceInfo xmlns:p15="http://schemas.microsoft.com/office/powerpoint/2012/main" userId="S-1-5-21-364916464-497355852-10498456-49939" providerId="AD"/>
      </p:ext>
    </p:extLst>
  </p:cmAuthor>
  <p:cmAuthor id="4" name="Goodlet, Lisa" initials="GL" lastIdx="2" clrIdx="3">
    <p:extLst>
      <p:ext uri="{19B8F6BF-5375-455C-9EA6-DF929625EA0E}">
        <p15:presenceInfo xmlns:p15="http://schemas.microsoft.com/office/powerpoint/2012/main" userId="S-1-5-21-364916464-497355852-10498456-547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E"/>
    <a:srgbClr val="5223AB"/>
    <a:srgbClr val="AFFFFB"/>
    <a:srgbClr val="00A198"/>
    <a:srgbClr val="00D6CC"/>
    <a:srgbClr val="E21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86118" autoAdjust="0"/>
  </p:normalViewPr>
  <p:slideViewPr>
    <p:cSldViewPr snapToObjects="1">
      <p:cViewPr varScale="1">
        <p:scale>
          <a:sx n="75" d="100"/>
          <a:sy n="75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7D66-2F29-7B43-909C-428E40D27DA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DB88-53F8-6945-916B-DD6D75A135E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7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AAE07-E0E9-074D-A87E-C58C2302B7A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BBBF6-CDC3-794A-9D86-6379A88A7D9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7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start 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presentation,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“Slide Show” </a:t>
            </a:r>
            <a:r>
              <a:rPr lang="en-C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menu, 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“From Beginning”.</a:t>
            </a: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5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9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39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9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2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2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90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4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8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22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64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BBBF6-CDC3-794A-9D86-6379A88A7D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6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2" name="Picture 1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-1"/>
            <a:ext cx="12192001" cy="57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strike="noStrik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3772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7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970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1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57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" y="5836878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970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9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"/>
            <a:ext cx="12192000" cy="57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3" y="5867029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4694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39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273190"/>
            <a:ext cx="10515600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Divider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00468"/>
            <a:ext cx="10515600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95959"/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41787"/>
            <a:ext cx="1137136" cy="994228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8" name="Picture 7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64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71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5223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837305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2" name="Picture 11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63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5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D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5859720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664" y="58641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00A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863772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63" y="586377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2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12192000" cy="334081"/>
          </a:xfrm>
          <a:prstGeom prst="rect">
            <a:avLst/>
          </a:prstGeom>
          <a:solidFill>
            <a:srgbClr val="E21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  <a:ln>
            <a:solidFill>
              <a:srgbClr val="E2177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42975"/>
            <a:ext cx="1137136" cy="994228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8250" y="5842975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127448" y="6093296"/>
            <a:ext cx="104694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55303" y="334081"/>
            <a:ext cx="10998068" cy="93467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4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55303" y="2132856"/>
            <a:ext cx="10998068" cy="3356361"/>
          </a:xfrm>
        </p:spPr>
        <p:txBody>
          <a:bodyPr/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0"/>
          </p:nvPr>
        </p:nvSpPr>
        <p:spPr>
          <a:xfrm>
            <a:off x="555303" y="1268760"/>
            <a:ext cx="10998068" cy="64807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i="1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36652"/>
            <a:ext cx="1137136" cy="994228"/>
          </a:xfrm>
          <a:prstGeom prst="rect">
            <a:avLst/>
          </a:prstGeom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9" name="Picture 8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456" y="5836652"/>
            <a:ext cx="1137136" cy="9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724400" y="62522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EB4F6F73-3569-EA40-8E4E-14DF8B890EB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6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Big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800" y="0"/>
            <a:ext cx="3324459" cy="29066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" y="0"/>
            <a:ext cx="3324457" cy="290666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9376" y="249289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>
                <a:solidFill>
                  <a:srgbClr val="5223AB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79376" y="378739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6" name="Picture 5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0"/>
            <a:ext cx="2024724" cy="1770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Partner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68" y="18283"/>
            <a:ext cx="2003812" cy="1751986"/>
          </a:xfrm>
          <a:prstGeom prst="rect">
            <a:avLst/>
          </a:prstGeom>
        </p:spPr>
      </p:pic>
      <p:pic>
        <p:nvPicPr>
          <p:cNvPr id="14" name="Picture 13" descr="TDSRC_Logo_couleur_FR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35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3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3" name="Picture 12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80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artners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11" name="Picture 10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77000" y="5486400"/>
            <a:ext cx="5168900" cy="111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0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flipV="1">
            <a:off x="-1" y="2289189"/>
            <a:ext cx="11596914" cy="2231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kado Medium" panose="020000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pic>
        <p:nvPicPr>
          <p:cNvPr id="7" name="Picture 6" descr="TDSRC_Logo_couleur_F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276" y="9141"/>
            <a:ext cx="2024724" cy="177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03812" cy="175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0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38544"/>
            <a:ext cx="10515600" cy="3767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684442"/>
            <a:ext cx="10192657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fld id="{CED660AE-8F72-5944-9C00-6D1D1265774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7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6" r:id="rId2"/>
    <p:sldLayoutId id="2147483724" r:id="rId3"/>
    <p:sldLayoutId id="2147483729" r:id="rId4"/>
    <p:sldLayoutId id="2147483712" r:id="rId5"/>
    <p:sldLayoutId id="2147483722" r:id="rId6"/>
    <p:sldLayoutId id="2147483713" r:id="rId7"/>
    <p:sldLayoutId id="2147483721" r:id="rId8"/>
    <p:sldLayoutId id="2147483720" r:id="rId9"/>
    <p:sldLayoutId id="2147483651" r:id="rId10"/>
    <p:sldLayoutId id="2147483695" r:id="rId11"/>
    <p:sldLayoutId id="2147483696" r:id="rId12"/>
    <p:sldLayoutId id="2147483725" r:id="rId13"/>
    <p:sldLayoutId id="2147483718" r:id="rId14"/>
    <p:sldLayoutId id="2147483715" r:id="rId15"/>
    <p:sldLayoutId id="2147483716" r:id="rId16"/>
    <p:sldLayoutId id="2147483717" r:id="rId17"/>
    <p:sldLayoutId id="2147483704" r:id="rId18"/>
    <p:sldLayoutId id="2147483727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 spc="0">
          <a:solidFill>
            <a:schemeClr val="tx1"/>
          </a:solidFill>
          <a:latin typeface="+mj-lt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summerreadingclub.ca/staff/plan-for-accessibility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dsummerreadingclub.ca/staff/library-awards#WhoIsEligibleToApplyForTheTdSummerReadingClubLibraryAward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tdsummerreadingclub.ca/staff/library-awards" TargetMode="External"/><Relationship Id="rId5" Type="http://schemas.openxmlformats.org/officeDocument/2006/relationships/hyperlink" Target="mailto:clubtd-tdclub@bac-lac.gc.ca" TargetMode="External"/><Relationship Id="rId4" Type="http://schemas.openxmlformats.org/officeDocument/2006/relationships/hyperlink" Target="https://tdsrcstaff.cdn.prismic.io/tdsrcstaff/0ef701de-5ce8-4688-9227-87433e0bf93c_FINAL+Library+Awards+Application+2022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-ann.brooks@bac-lac.gc.c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03706"/>
            <a:ext cx="11226800" cy="21920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7049" y="2303706"/>
            <a:ext cx="10852151" cy="1292353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27049" y="3598206"/>
            <a:ext cx="10852151" cy="777193"/>
          </a:xfrm>
        </p:spPr>
        <p:txBody>
          <a:bodyPr>
            <a:normAutofit/>
          </a:bodyPr>
          <a:lstStyle/>
          <a:p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Library Awards </a:t>
            </a:r>
            <a:r>
              <a:rPr lang="fr-C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2023 </a:t>
            </a:r>
            <a:endParaRPr lang="fr-C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2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n°4 (</a:t>
            </a:r>
            <a:r>
              <a:rPr lang="fr-CA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continued</a:t>
            </a:r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447801"/>
            <a:ext cx="11430000" cy="40780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Organize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fun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activities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that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Reinforce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vocabulary</a:t>
            </a:r>
            <a:endParaRPr lang="fr-CA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CA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e.g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play with sounds, the alphabet, syllables, rhyming words, synonyms,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antonyms</a:t>
            </a:r>
          </a:p>
          <a:p>
            <a:pPr lvl="1"/>
            <a:endParaRPr lang="fr-CA" sz="2000" i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Develop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writing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language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skills</a:t>
            </a:r>
            <a:endParaRPr lang="fr-CA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fr-CA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e.g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invite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children to write words, an individual or collective text (idea wall, the continuation of a story, a poem, a short story, an exquisite corpse, etc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.)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e.g.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i</a:t>
            </a:r>
            <a:r>
              <a:rPr lang="en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nvite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children to read a story or their creation, present a skit/puppet show, sing, discuss</a:t>
            </a: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n°4 (</a:t>
            </a:r>
            <a:r>
              <a:rPr lang="fr-CA" b="1" dirty="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continued</a:t>
            </a:r>
            <a:r>
              <a:rPr lang="fr-CA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447801"/>
            <a:ext cx="11430000" cy="4139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r>
              <a:rPr lang="fr-CA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Organize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 fun </a:t>
            </a:r>
            <a:r>
              <a:rPr lang="fr-CA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activities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that</a:t>
            </a:r>
            <a:r>
              <a:rPr lang="fr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Improve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written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and oral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comprehension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endParaRPr lang="fr-CA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e.g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ask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children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questions about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, invite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them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to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draw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and mime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they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read</a:t>
            </a: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 err="1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ultivate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pleasure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reading</a:t>
            </a:r>
            <a:endParaRPr lang="fr-CA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e.g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a book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before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or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after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an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activity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read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written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instructions or directions for a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game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, put the book at the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heart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of the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game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literary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dominos,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crossword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around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a book,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build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a multi-coloured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tower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, etc.)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b="1" dirty="0">
              <a:solidFill>
                <a:srgbClr val="5223A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057400"/>
            <a:ext cx="9571853" cy="923330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fr-CA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Considered</a:t>
            </a:r>
            <a:r>
              <a:rPr lang="fr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inclusivity</a:t>
            </a:r>
            <a:r>
              <a:rPr lang="fr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N°5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/>
        </p:nvSpPr>
        <p:spPr>
          <a:xfrm>
            <a:off x="1600199" y="3581400"/>
            <a:ext cx="8962253" cy="2362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 can make your activities, collections and services accessible to all families by taking an inclusive approach. Small actions can make a big difference to users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See the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Accessibility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section of our website for ideas and resources.</a:t>
            </a:r>
            <a:endPara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689" y="228600"/>
            <a:ext cx="10515600" cy="1292353"/>
          </a:xfrm>
        </p:spPr>
        <p:txBody>
          <a:bodyPr>
            <a:normAutofit/>
          </a:bodyPr>
          <a:lstStyle/>
          <a:p>
            <a:r>
              <a:rPr lang="fr-CA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How to </a:t>
            </a:r>
            <a:r>
              <a:rPr lang="fr-CA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register</a:t>
            </a:r>
            <a:endParaRPr lang="fr-CA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522791" y="1520953"/>
            <a:ext cx="11085396" cy="40934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Check to </a:t>
            </a:r>
            <a:r>
              <a:rPr lang="fr-CA" sz="2200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see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if </a:t>
            </a:r>
            <a:r>
              <a:rPr lang="fr-CA" sz="2200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200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library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200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eligible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Complete the </a:t>
            </a:r>
            <a:r>
              <a:rPr lang="en-CA" sz="2200" b="1" u="sng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2023 </a:t>
            </a:r>
            <a:r>
              <a:rPr lang="en-CA" sz="22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Application </a:t>
            </a:r>
            <a:r>
              <a:rPr lang="en-CA" sz="2200" b="1" u="sng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Form</a:t>
            </a:r>
            <a:r>
              <a:rPr lang="en-CA" sz="2200" b="1" u="sng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CA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Add a text that presents your </a:t>
            </a:r>
            <a:r>
              <a:rPr lang="en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2023 </a:t>
            </a: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TD Summer Reading Club program (maximum 2,000 words).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Include supporting documentation (photos/images </a:t>
            </a:r>
            <a:r>
              <a:rPr lang="en-CA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a short video).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Send this package to </a:t>
            </a:r>
            <a:r>
              <a:rPr lang="en-US" u="sng" dirty="0">
                <a:effectLst/>
                <a:hlinkClick r:id="rId5"/>
              </a:rPr>
              <a:t>clubtd-tdclub@bac-lac.gc.ca</a:t>
            </a:r>
            <a:r>
              <a:rPr lang="en-CA" sz="2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by </a:t>
            </a:r>
            <a:r>
              <a:rPr lang="en-CA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November </a:t>
            </a:r>
            <a:r>
              <a:rPr lang="en-CA" sz="22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10, 2023</a:t>
            </a:r>
            <a:r>
              <a:rPr lang="en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CA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A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sz="2200" dirty="0" err="1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Visit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Library Awards</a:t>
            </a:r>
            <a:r>
              <a:rPr lang="fr-CA" sz="2200" dirty="0" smtClean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page for more information. </a:t>
            </a:r>
            <a:endParaRPr lang="fr-CA" sz="22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5528"/>
            <a:ext cx="11241998" cy="2206943"/>
          </a:xfrm>
          <a:prstGeom prst="rect">
            <a:avLst/>
          </a:prstGeom>
          <a:solidFill>
            <a:srgbClr val="00A1DE"/>
          </a:solidFill>
          <a:ln>
            <a:solidFill>
              <a:srgbClr val="00A1DE"/>
            </a:solidFill>
          </a:ln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Questions?</a:t>
            </a:r>
            <a:endParaRPr lang="fr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Contact </a:t>
            </a:r>
            <a:r>
              <a:rPr lang="fr-C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Ashley-Ann </a:t>
            </a: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Brooks</a:t>
            </a:r>
            <a:r>
              <a:rPr lang="fr-C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646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b="1" dirty="0">
              <a:solidFill>
                <a:srgbClr val="00A1D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00200"/>
            <a:ext cx="107441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Your program description and supporting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documents </a:t>
            </a:r>
            <a:r>
              <a:rPr lang="en-CA" b="1" dirty="0">
                <a:latin typeface="Verdana" panose="020B0604030504040204" pitchFamily="34" charset="0"/>
                <a:ea typeface="Verdana" panose="020B0604030504040204" pitchFamily="34" charset="0"/>
              </a:rPr>
              <a:t>should clearly demonstrate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that your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library</a:t>
            </a:r>
          </a:p>
          <a:p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offered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the TD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Summer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Reading Club for a minimum of 6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weeks</a:t>
            </a:r>
            <a:endParaRPr lang="fr-CA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adhered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>
                <a:latin typeface="Verdana" panose="020B0604030504040204" pitchFamily="34" charset="0"/>
                <a:ea typeface="Verdana" panose="020B0604030504040204" pitchFamily="34" charset="0"/>
              </a:rPr>
              <a:t>to the </a:t>
            </a:r>
            <a:r>
              <a:rPr lang="fr-CA" dirty="0" err="1">
                <a:latin typeface="Verdana" panose="020B0604030504040204" pitchFamily="34" charset="0"/>
                <a:ea typeface="Verdana" panose="020B0604030504040204" pitchFamily="34" charset="0"/>
              </a:rPr>
              <a:t>Club’s</a:t>
            </a:r>
            <a:r>
              <a:rPr lang="fr-CA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>
                <a:latin typeface="Verdana" panose="020B0604030504040204" pitchFamily="34" charset="0"/>
                <a:ea typeface="Verdana" panose="020B0604030504040204" pitchFamily="34" charset="0"/>
              </a:rPr>
              <a:t>branding</a:t>
            </a:r>
            <a:r>
              <a:rPr lang="fr-CA" dirty="0">
                <a:latin typeface="Verdana" panose="020B0604030504040204" pitchFamily="34" charset="0"/>
                <a:ea typeface="Verdana" panose="020B0604030504040204" pitchFamily="34" charset="0"/>
              </a:rPr>
              <a:t> guidelines </a:t>
            </a:r>
            <a:endParaRPr lang="fr-CA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escribed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the inventive, effective and creative strategies used to motivate children to read, and the efforts of staff to do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so</a:t>
            </a:r>
          </a:p>
          <a:p>
            <a:pPr marL="342900" indent="-342900">
              <a:buFont typeface="+mj-lt"/>
              <a:buAutoNum type="arabicPeriod"/>
            </a:pP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clearly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indicated the links between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Club activities and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reading/literacy</a:t>
            </a:r>
          </a:p>
          <a:p>
            <a:pPr marL="342900" indent="-342900">
              <a:buFont typeface="+mj-lt"/>
              <a:buAutoNum type="arabicPeriod"/>
            </a:pPr>
            <a:endParaRPr lang="fr-CA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A" smtClean="0">
                <a:latin typeface="Verdana" panose="020B0604030504040204" pitchFamily="34" charset="0"/>
                <a:ea typeface="Verdana" panose="020B0604030504040204" pitchFamily="34" charset="0"/>
              </a:rPr>
              <a:t>considered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inclusivity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please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see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 the ’’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Accessibility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’’ section on the </a:t>
            </a:r>
            <a:r>
              <a:rPr lang="fr-CA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website</a:t>
            </a:r>
            <a:r>
              <a:rPr lang="fr-CA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b="1" dirty="0">
              <a:solidFill>
                <a:srgbClr val="00A1D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008" y="1996712"/>
            <a:ext cx="9706658" cy="24468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A19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r>
              <a:rPr lang="en-CA" sz="3000" dirty="0">
                <a:latin typeface="Verdana" panose="020B0604030504040204" pitchFamily="34" charset="0"/>
                <a:ea typeface="Verdana" panose="020B0604030504040204" pitchFamily="34" charset="0"/>
              </a:rPr>
              <a:t>The following </a:t>
            </a:r>
            <a:r>
              <a:rPr lang="en-CA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slides outline </a:t>
            </a:r>
            <a:r>
              <a:rPr lang="en-CA" sz="3000" dirty="0">
                <a:latin typeface="Verdana" panose="020B0604030504040204" pitchFamily="34" charset="0"/>
                <a:ea typeface="Verdana" panose="020B0604030504040204" pitchFamily="34" charset="0"/>
              </a:rPr>
              <a:t>the evaluation criteria that guide the work of the Library Awards jurors, as well as tips for enhancing your entry</a:t>
            </a:r>
            <a:r>
              <a:rPr lang="en-CA" sz="30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CA" sz="3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057400"/>
            <a:ext cx="9571853" cy="1292662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fr-CA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Offered</a:t>
            </a:r>
            <a:r>
              <a:rPr lang="fr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40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fr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TD </a:t>
            </a:r>
            <a:r>
              <a:rPr lang="fr-CA" sz="2400" b="1" dirty="0" err="1">
                <a:latin typeface="Verdana" panose="020B0604030504040204" pitchFamily="34" charset="0"/>
                <a:ea typeface="Verdana" panose="020B0604030504040204" pitchFamily="34" charset="0"/>
              </a:rPr>
              <a:t>Summer</a:t>
            </a:r>
            <a:r>
              <a:rPr lang="fr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 Reading Club </a:t>
            </a:r>
            <a:r>
              <a:rPr lang="fr-CA" sz="2400" dirty="0">
                <a:latin typeface="Verdana" panose="020B0604030504040204" pitchFamily="34" charset="0"/>
                <a:ea typeface="Verdana" panose="020B0604030504040204" pitchFamily="34" charset="0"/>
              </a:rPr>
              <a:t>for a minimum of 6 </a:t>
            </a:r>
            <a:r>
              <a:rPr lang="fr-CA" sz="2400" dirty="0" err="1">
                <a:latin typeface="Verdana" panose="020B0604030504040204" pitchFamily="34" charset="0"/>
                <a:ea typeface="Verdana" panose="020B0604030504040204" pitchFamily="34" charset="0"/>
              </a:rPr>
              <a:t>weeks</a:t>
            </a:r>
            <a:endParaRPr lang="fr-CA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N°1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/>
        </p:nvSpPr>
        <p:spPr>
          <a:xfrm>
            <a:off x="1600200" y="3581400"/>
            <a:ext cx="8962252" cy="2286000"/>
          </a:xfrm>
          <a:prstGeom prst="foldedCorner">
            <a:avLst/>
          </a:prstGeom>
          <a:solidFill>
            <a:srgbClr val="E21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 sure to use the full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name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the Club in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communications: </a:t>
            </a:r>
            <a:r>
              <a:rPr lang="fr-C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TD </a:t>
            </a:r>
            <a:r>
              <a:rPr lang="fr-C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Summer</a:t>
            </a:r>
            <a:r>
              <a:rPr lang="fr-C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Reading Club </a:t>
            </a:r>
          </a:p>
          <a:p>
            <a:endParaRPr lang="fr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Indicate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the duration of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program by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specifying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start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date and the end date.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rgbClr val="5223A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CA" b="1" dirty="0">
              <a:solidFill>
                <a:srgbClr val="5223A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057400"/>
            <a:ext cx="9571853" cy="923330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fr-CA" sz="24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Adhered</a:t>
            </a:r>
            <a:r>
              <a:rPr lang="fr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 to the </a:t>
            </a:r>
            <a:r>
              <a:rPr lang="fr-CA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Club’s</a:t>
            </a:r>
            <a:r>
              <a:rPr lang="fr-CA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4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branding</a:t>
            </a:r>
            <a:r>
              <a:rPr lang="fr-CA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guidelines</a:t>
            </a:r>
            <a:endParaRPr lang="fr-CA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N°2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/>
        </p:nvSpPr>
        <p:spPr>
          <a:xfrm>
            <a:off x="1600200" y="3581400"/>
            <a:ext cx="8962252" cy="2362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Creating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posters, sign-up sheets, videos? Use the Club's </a:t>
            </a:r>
            <a:r>
              <a:rPr lang="en-C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logo and illustrator's </a:t>
            </a:r>
            <a:r>
              <a:rPr lang="en-C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images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 sure to consult the </a:t>
            </a:r>
            <a:r>
              <a:rPr lang="en-CA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guidelines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endParaRPr lang="fr-CA" b="1" dirty="0">
              <a:solidFill>
                <a:srgbClr val="E217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057400"/>
            <a:ext cx="9571853" cy="1661993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escribed </a:t>
            </a: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inventive</a:t>
            </a: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</a:rPr>
              <a:t>, effective and </a:t>
            </a:r>
            <a:r>
              <a:rPr lang="en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creative</a:t>
            </a: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</a:rPr>
              <a:t> strategies used to motivate children to read, and the efforts of staff to do so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N°3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/>
        </p:nvSpPr>
        <p:spPr>
          <a:xfrm>
            <a:off x="1600199" y="3962400"/>
            <a:ext cx="8962253" cy="1981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Show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creativity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the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development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Club. </a:t>
            </a:r>
          </a:p>
          <a:p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Demonstrate what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makes your library and its reading program unique. Outstanding 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elements play </a:t>
            </a: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 major role in awarding points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fr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continued</a:t>
            </a:r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fr-CA" b="1" dirty="0">
              <a:solidFill>
                <a:srgbClr val="E217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057400"/>
            <a:ext cx="9571853" cy="1661993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</a:rPr>
              <a:t>escribed the inventive, </a:t>
            </a:r>
            <a:r>
              <a:rPr lang="en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effective </a:t>
            </a: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</a:rPr>
              <a:t>and creative strategies used to motivate children to read, and the efforts of staff to do so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N°3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/>
        </p:nvSpPr>
        <p:spPr>
          <a:xfrm>
            <a:off x="1600199" y="3962400"/>
            <a:ext cx="8962253" cy="1981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Illustrate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how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summer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program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was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successful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and how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met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its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goal of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motivating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kids to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read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avec flèche vers le bas 5"/>
          <p:cNvSpPr/>
          <p:nvPr/>
        </p:nvSpPr>
        <p:spPr>
          <a:xfrm>
            <a:off x="2514600" y="6254055"/>
            <a:ext cx="6781800" cy="603766"/>
          </a:xfrm>
          <a:prstGeom prst="downArrowCallout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Examples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are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available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on the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next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slide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r>
              <a:rPr lang="fr-CA" b="1" dirty="0" smtClean="0">
                <a:solidFill>
                  <a:srgbClr val="E217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n°3</a:t>
            </a:r>
            <a:endParaRPr lang="fr-CA" b="1" dirty="0">
              <a:solidFill>
                <a:srgbClr val="E217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447801"/>
            <a:ext cx="11430000" cy="4201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228600">
            <a:spAutoFit/>
          </a:bodyPr>
          <a:lstStyle/>
          <a:p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Here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are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some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examples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of how to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illustrate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the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effectiveness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fr-CA" sz="2000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program:</a:t>
            </a:r>
            <a:endParaRPr lang="fr-CA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Comments </a:t>
            </a:r>
            <a:r>
              <a:rPr lang="en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or feedback from parents and children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that demonstrate increased enthusiasm for reading among </a:t>
            </a:r>
            <a:r>
              <a:rPr lang="en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kids,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improved reading skills, or changes in reading habits as a result of Club </a:t>
            </a:r>
            <a:r>
              <a:rPr lang="en-CA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Gather all the good comments about your Club and its impact on 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kids </a:t>
            </a:r>
            <a:r>
              <a:rPr lang="en-CA" dirty="0">
                <a:latin typeface="Verdana" panose="020B0604030504040204" pitchFamily="34" charset="0"/>
                <a:ea typeface="Verdana" panose="020B0604030504040204" pitchFamily="34" charset="0"/>
              </a:rPr>
              <a:t>and their families. Quote them or take a picture or video of them for your application</a:t>
            </a:r>
            <a:r>
              <a:rPr lang="en-CA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lvl="1"/>
            <a:endParaRPr lang="fr-CA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CA" sz="2000" b="1" dirty="0">
                <a:latin typeface="Verdana" panose="020B0604030504040204" pitchFamily="34" charset="0"/>
                <a:ea typeface="Verdana" panose="020B0604030504040204" pitchFamily="34" charset="0"/>
              </a:rPr>
              <a:t>Statistics </a:t>
            </a: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that include the number of library visits, participation in activities, books read, hours read, etc. </a:t>
            </a:r>
            <a:endParaRPr lang="fr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Evaluation</a:t>
            </a:r>
            <a:r>
              <a:rPr lang="fr-CA" b="1" dirty="0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b="1" dirty="0" err="1" smtClean="0">
                <a:solidFill>
                  <a:srgbClr val="00A1D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Criteria</a:t>
            </a:r>
            <a:endParaRPr lang="fr-CA" b="1" dirty="0">
              <a:solidFill>
                <a:srgbClr val="00A1D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057400"/>
            <a:ext cx="9571853" cy="1292662"/>
          </a:xfrm>
          <a:prstGeom prst="rect">
            <a:avLst/>
          </a:prstGeom>
          <a:solidFill>
            <a:srgbClr val="B1D9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365760" rIns="274320" bIns="182880">
            <a:spAutoFit/>
          </a:bodyPr>
          <a:lstStyle/>
          <a:p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Clearly </a:t>
            </a:r>
            <a:r>
              <a:rPr lang="en-CA" sz="2400" dirty="0">
                <a:latin typeface="Verdana" panose="020B0604030504040204" pitchFamily="34" charset="0"/>
                <a:ea typeface="Verdana" panose="020B0604030504040204" pitchFamily="34" charset="0"/>
              </a:rPr>
              <a:t>indicated </a:t>
            </a:r>
            <a:r>
              <a:rPr lang="en-CA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links </a:t>
            </a:r>
            <a:r>
              <a:rPr lang="en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between </a:t>
            </a:r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the </a:t>
            </a:r>
            <a:r>
              <a:rPr lang="en-CA" sz="2400" b="1" dirty="0">
                <a:latin typeface="Verdana" panose="020B0604030504040204" pitchFamily="34" charset="0"/>
                <a:ea typeface="Verdana" panose="020B0604030504040204" pitchFamily="34" charset="0"/>
              </a:rPr>
              <a:t>Club activities and </a:t>
            </a:r>
            <a:r>
              <a:rPr lang="en-CA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reading or literacy</a:t>
            </a:r>
            <a:endParaRPr lang="fr-CA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177" y="1572860"/>
            <a:ext cx="2895600" cy="66172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137160" rIns="91440" bIns="91440" anchor="ctr" anchorCtr="0">
            <a:spAutoFit/>
          </a:bodyPr>
          <a:lstStyle/>
          <a:p>
            <a:pPr lvl="0" algn="ctr"/>
            <a:r>
              <a:rPr lang="en-US" sz="2800" b="1" cap="smal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N°4</a:t>
            </a:r>
            <a:endParaRPr lang="en-US" sz="2800" b="1" cap="sm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arré corné 2"/>
          <p:cNvSpPr/>
          <p:nvPr/>
        </p:nvSpPr>
        <p:spPr>
          <a:xfrm>
            <a:off x="1600199" y="3962400"/>
            <a:ext cx="8962253" cy="1981200"/>
          </a:xfrm>
          <a:prstGeom prst="foldedCorner">
            <a:avLst/>
          </a:prstGeom>
          <a:solidFill>
            <a:srgbClr val="E21776"/>
          </a:solidFill>
          <a:ln>
            <a:solidFill>
              <a:srgbClr val="E21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Remember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this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reading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Club. Books and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literacy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should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priority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your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program. </a:t>
            </a:r>
          </a:p>
          <a:p>
            <a:endParaRPr lang="fr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Incorporate reading in a fun way into your crafts and games.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Rectangle avec flèche vers le bas 8"/>
          <p:cNvSpPr/>
          <p:nvPr/>
        </p:nvSpPr>
        <p:spPr>
          <a:xfrm>
            <a:off x="2514600" y="6254055"/>
            <a:ext cx="6781800" cy="603766"/>
          </a:xfrm>
          <a:prstGeom prst="downArrowCallout">
            <a:avLst/>
          </a:prstGeom>
          <a:ln>
            <a:solidFill>
              <a:srgbClr val="00A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Examples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are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available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on the </a:t>
            </a:r>
            <a:r>
              <a:rPr lang="fr-C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next</a:t>
            </a:r>
            <a:r>
              <a:rPr lang="fr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slides </a:t>
            </a:r>
            <a:endParaRPr lang="fr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theme/theme1.xml><?xml version="1.0" encoding="utf-8"?>
<a:theme xmlns:a="http://schemas.openxmlformats.org/drawingml/2006/main" name="TDSRC_EN+FR_PPT_Template_-_2019">
  <a:themeElements>
    <a:clrScheme name="Personnalisé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B0AB"/>
      </a:accent1>
      <a:accent2>
        <a:srgbClr val="00A1DE"/>
      </a:accent2>
      <a:accent3>
        <a:srgbClr val="522398"/>
      </a:accent3>
      <a:accent4>
        <a:srgbClr val="E21776"/>
      </a:accent4>
      <a:accent5>
        <a:srgbClr val="A9CFEA"/>
      </a:accent5>
      <a:accent6>
        <a:srgbClr val="A6D4DA"/>
      </a:accent6>
      <a:hlink>
        <a:srgbClr val="FFFFFF"/>
      </a:hlink>
      <a:folHlink>
        <a:srgbClr val="FFFFFF"/>
      </a:folHlink>
    </a:clrScheme>
    <a:fontScheme name="TDSRC Fonts">
      <a:majorFont>
        <a:latin typeface="Mikado Bold"/>
        <a:ea typeface=""/>
        <a:cs typeface=""/>
      </a:majorFont>
      <a:minorFont>
        <a:latin typeface="Mikad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DE8C36-86CF-4DF4-A362-D05919618095}" vid="{02B04DC8-BAEF-4198-B295-06D6E76070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5341ffb6-9f44-4f1b-9ccc-ac841d6afe01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ApprovalStatus xmlns="588dd58b-c235-4de7-be6d-a821336e58b0" xsi:nil="true"/>
    <BLApprovers xmlns="588dd58b-c235-4de7-be6d-a821336e58b0" xsi:nil="true"/>
    <BLApprovalHistory xmlns="588dd58b-c235-4de7-be6d-a821336e58b0" xsi:nil="true"/>
    <BLApprovalDate xmlns="588dd58b-c235-4de7-be6d-a821336e58b0" xsi:nil="true"/>
    <_dlc_DocId xmlns="9c7b64a9-7dcb-496c-9b16-ac5eef1d54ce">LAC4ACC-507521486-27851</_dlc_DocId>
    <_dlc_DocIdUrl xmlns="9c7b64a9-7dcb-496c-9b16-ac5eef1d54ce">
      <Url>http://collaboration/sites/access/TDSRC/_layouts/15/DocIdRedir.aspx?ID=LAC4ACC-507521486-27851</Url>
      <Description>LAC4ACC-507521486-27851</Description>
    </_dlc_DocIdUrl>
    <IconOverlay xmlns="http://schemas.microsoft.com/sharepoint/v4" xsi:nil="true"/>
    <Document_x0020_Category xmlns="6c2bb89f-a306-4043-9a07-9a2c8d0b4862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B1527254601469524AC7281A896A4" ma:contentTypeVersion="27" ma:contentTypeDescription="Create a new document." ma:contentTypeScope="" ma:versionID="2c8aa2f48f9fd57730f023197dcba701">
  <xsd:schema xmlns:xsd="http://www.w3.org/2001/XMLSchema" xmlns:xs="http://www.w3.org/2001/XMLSchema" xmlns:p="http://schemas.microsoft.com/office/2006/metadata/properties" xmlns:ns2="588dd58b-c235-4de7-be6d-a821336e58b0" xmlns:ns3="6c2bb89f-a306-4043-9a07-9a2c8d0b4862" xmlns:ns4="8eb1f6f2-9b9d-4b77-bc0c-8cd5e0b5ef69" xmlns:ns5="9c7b64a9-7dcb-496c-9b16-ac5eef1d54ce" xmlns:ns6="http://schemas.microsoft.com/sharepoint/v4" targetNamespace="http://schemas.microsoft.com/office/2006/metadata/properties" ma:root="true" ma:fieldsID="ca2ece40e0dc9c87706ac385696d7e40" ns2:_="" ns3:_="" ns4:_="" ns5:_="" ns6:_="">
    <xsd:import namespace="588dd58b-c235-4de7-be6d-a821336e58b0"/>
    <xsd:import namespace="6c2bb89f-a306-4043-9a07-9a2c8d0b4862"/>
    <xsd:import namespace="8eb1f6f2-9b9d-4b77-bc0c-8cd5e0b5ef69"/>
    <xsd:import namespace="9c7b64a9-7dcb-496c-9b16-ac5eef1d54c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BLApprovalDate" minOccurs="0"/>
                <xsd:element ref="ns2:BLApprovalHistory" minOccurs="0"/>
                <xsd:element ref="ns2:BLApprovalStatus" minOccurs="0"/>
                <xsd:element ref="ns2:BLApprovers" minOccurs="0"/>
                <xsd:element ref="ns4:SharedWithUsers" minOccurs="0"/>
                <xsd:element ref="ns3:Document_x0020_Category" minOccurs="0"/>
                <xsd:element ref="ns5:_dlc_DocId" minOccurs="0"/>
                <xsd:element ref="ns5:_dlc_DocIdUrl" minOccurs="0"/>
                <xsd:element ref="ns5:_dlc_DocIdPersistId" minOccurs="0"/>
                <xsd:element ref="ns6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dd58b-c235-4de7-be6d-a821336e58b0" elementFormDefault="qualified">
    <xsd:import namespace="http://schemas.microsoft.com/office/2006/documentManagement/types"/>
    <xsd:import namespace="http://schemas.microsoft.com/office/infopath/2007/PartnerControls"/>
    <xsd:element name="BLApprovalDate" ma:index="2" nillable="true" ma:displayName="Review-Approval Date" ma:format="DateOnly" ma:internalName="BLApprovalDate">
      <xsd:simpleType>
        <xsd:restriction base="dms:DateTime"/>
      </xsd:simpleType>
    </xsd:element>
    <xsd:element name="BLApprovalHistory" ma:index="3" nillable="true" ma:displayName="Review-Approval History" ma:internalName="BLApprovalHistory">
      <xsd:simpleType>
        <xsd:restriction base="dms:Note">
          <xsd:maxLength value="255"/>
        </xsd:restriction>
      </xsd:simpleType>
    </xsd:element>
    <xsd:element name="BLApprovalStatus" ma:index="4" nillable="true" ma:displayName="Review-Approval Status" ma:internalName="BLApprovalStatus">
      <xsd:simpleType>
        <xsd:restriction base="dms:Text">
          <xsd:maxLength value="255"/>
        </xsd:restriction>
      </xsd:simpleType>
    </xsd:element>
    <xsd:element name="BLApprovers" ma:index="5" nillable="true" ma:displayName="Reviewers-Approvers" ma:internalName="BLApprover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bb89f-a306-4043-9a07-9a2c8d0b4862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9" nillable="true" ma:displayName="Document Category" ma:list="{4d186573-6fc2-458c-be6e-1f805ee63a08}" ma:internalName="Document_x0020_Category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1f6f2-9b9d-4b77-bc0c-8cd5e0b5ef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b64a9-7dcb-496c-9b16-ac5eef1d54ce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9B24A2-BD64-4607-AF18-305BE7D2142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0F7A0FC-F347-4FC6-92F2-9C221233EB7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17D0EB0-EA6C-4E20-B608-D9CBA1E36B00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9c7b64a9-7dcb-496c-9b16-ac5eef1d54ce"/>
    <ds:schemaRef ds:uri="588dd58b-c235-4de7-be6d-a821336e58b0"/>
    <ds:schemaRef ds:uri="http://purl.org/dc/elements/1.1/"/>
    <ds:schemaRef ds:uri="http://schemas.microsoft.com/office/2006/metadata/properties"/>
    <ds:schemaRef ds:uri="6c2bb89f-a306-4043-9a07-9a2c8d0b4862"/>
    <ds:schemaRef ds:uri="http://schemas.microsoft.com/sharepoint/v4"/>
    <ds:schemaRef ds:uri="8eb1f6f2-9b9d-4b77-bc0c-8cd5e0b5ef69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18CAA13-A3AF-45B8-9297-E793E2705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8dd58b-c235-4de7-be6d-a821336e58b0"/>
    <ds:schemaRef ds:uri="6c2bb89f-a306-4043-9a07-9a2c8d0b4862"/>
    <ds:schemaRef ds:uri="8eb1f6f2-9b9d-4b77-bc0c-8cd5e0b5ef69"/>
    <ds:schemaRef ds:uri="9c7b64a9-7dcb-496c-9b16-ac5eef1d54c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00048AD-F8DE-4D5E-B2E3-220FA7CDD1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10849</TotalTime>
  <Words>796</Words>
  <Application>Microsoft Office PowerPoint</Application>
  <PresentationFormat>Grand écran</PresentationFormat>
  <Paragraphs>108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Verdana</vt:lpstr>
      <vt:lpstr>Mikado Medium</vt:lpstr>
      <vt:lpstr>Courier New</vt:lpstr>
      <vt:lpstr>Arial</vt:lpstr>
      <vt:lpstr>Mikado Bold</vt:lpstr>
      <vt:lpstr>Calibri</vt:lpstr>
      <vt:lpstr>Mikado Regular</vt:lpstr>
      <vt:lpstr>TDSRC_EN+FR_PPT_Template_-_2019</vt:lpstr>
      <vt:lpstr>Evaluation Criteria </vt:lpstr>
      <vt:lpstr>Evaluation Criteria </vt:lpstr>
      <vt:lpstr>Evaluation Criteria </vt:lpstr>
      <vt:lpstr>Evaluation Criteria </vt:lpstr>
      <vt:lpstr>Evaluation Criteria </vt:lpstr>
      <vt:lpstr>Evaluation Criteria</vt:lpstr>
      <vt:lpstr>Evaluation Criteria (continued) </vt:lpstr>
      <vt:lpstr>Evaluation Criteria n°3</vt:lpstr>
      <vt:lpstr>Evaluation Criteria</vt:lpstr>
      <vt:lpstr>Evaluation Criteria n°4 (continued) </vt:lpstr>
      <vt:lpstr>Evaluation Criteria n°4 (continued) </vt:lpstr>
      <vt:lpstr>Evaluation Criteria </vt:lpstr>
      <vt:lpstr>How to register</vt:lpstr>
      <vt:lpstr>Questions?</vt:lpstr>
    </vt:vector>
  </TitlesOfParts>
  <Company>Toronto Public Library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Topping</dc:creator>
  <cp:lastModifiedBy>Brooks, Ashley-Ann</cp:lastModifiedBy>
  <cp:revision>338</cp:revision>
  <cp:lastPrinted>2016-02-22T17:48:48Z</cp:lastPrinted>
  <dcterms:created xsi:type="dcterms:W3CDTF">2019-02-06T19:00:10Z</dcterms:created>
  <dcterms:modified xsi:type="dcterms:W3CDTF">2023-05-10T15:39:18Z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0x0101001F0B1527254601469524AC7281A896A4</vt:lpwstr>
  </property>
  <property fmtid="{D5CDD505-2E9C-101B-9397-08002B2CF9AE}" pid="3" name="_dlc_DocIdItemGuid">
    <vt:lpwstr>2506e6b3-96c3-4261-8c62-a7e76b753992</vt:lpwstr>
  </property>
  <property fmtid="{D5CDD505-2E9C-101B-9397-08002B2CF9AE}" pid="4" name="HasAttachments">
    <vt:bool>false</vt:bool>
  </property>
</Properties>
</file>