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6"/>
  </p:notesMasterIdLst>
  <p:sldIdLst>
    <p:sldId id="256" r:id="rId7"/>
    <p:sldId id="257" r:id="rId8"/>
    <p:sldId id="258" r:id="rId9"/>
    <p:sldId id="265" r:id="rId10"/>
    <p:sldId id="263" r:id="rId11"/>
    <p:sldId id="266" r:id="rId12"/>
    <p:sldId id="267" r:id="rId13"/>
    <p:sldId id="278" r:id="rId14"/>
    <p:sldId id="268" r:id="rId15"/>
    <p:sldId id="269" r:id="rId16"/>
    <p:sldId id="270" r:id="rId17"/>
    <p:sldId id="259" r:id="rId18"/>
    <p:sldId id="277" r:id="rId19"/>
    <p:sldId id="274" r:id="rId20"/>
    <p:sldId id="273" r:id="rId21"/>
    <p:sldId id="275" r:id="rId22"/>
    <p:sldId id="272" r:id="rId23"/>
    <p:sldId id="271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olangelo" initials="DC" lastIdx="3" clrIdx="0">
    <p:extLst>
      <p:ext uri="{19B8F6BF-5375-455C-9EA6-DF929625EA0E}">
        <p15:presenceInfo xmlns:p15="http://schemas.microsoft.com/office/powerpoint/2012/main" userId="S-1-5-21-2425304196-658290077-3312937313-2824" providerId="AD"/>
      </p:ext>
    </p:extLst>
  </p:cmAuthor>
  <p:cmAuthor id="2" name="Bernard, Martine Constance" initials="BMC" lastIdx="1" clrIdx="1">
    <p:extLst>
      <p:ext uri="{19B8F6BF-5375-455C-9EA6-DF929625EA0E}">
        <p15:presenceInfo xmlns:p15="http://schemas.microsoft.com/office/powerpoint/2012/main" userId="S-1-5-21-364916464-497355852-10498456-50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74738" autoAdjust="0"/>
  </p:normalViewPr>
  <p:slideViewPr>
    <p:cSldViewPr snapToGrid="0">
      <p:cViewPr varScale="1">
        <p:scale>
          <a:sx n="51" d="100"/>
          <a:sy n="51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97E77-4789-4F24-9DFB-8D83FB71648C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5372-AD53-41F2-9D68-257F7BD834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71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Staff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Click on the </a:t>
            </a:r>
            <a:r>
              <a:rPr lang="en-US" b="1" baseline="0" dirty="0" smtClean="0"/>
              <a:t>Slide Show </a:t>
            </a:r>
            <a:r>
              <a:rPr lang="en-US" baseline="0" dirty="0" smtClean="0"/>
              <a:t>tab and click </a:t>
            </a:r>
            <a:r>
              <a:rPr lang="en-US" b="1" baseline="0" dirty="0" smtClean="0"/>
              <a:t>From Beginning.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You may want to ask students to have a pencil and paper available for the riddles</a:t>
            </a: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607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75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563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525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4255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476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423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275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134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55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46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57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2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520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65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01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5372-AD53-41F2-9D68-257F7BD8342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57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35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579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46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015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74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86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42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06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277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9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000-70A1-4248-B68D-4DBEBC2B4135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46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73000-70A1-4248-B68D-4DBEBC2B4135}" type="datetimeFigureOut">
              <a:rPr lang="en-CA" smtClean="0"/>
              <a:t>2023-04-28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6C6D-C143-47B6-B2A9-603240480F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751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0542" y="941736"/>
            <a:ext cx="4271376" cy="50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5128" y="125754"/>
            <a:ext cx="1152525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Trapped in the Library</a:t>
            </a:r>
            <a:endParaRPr lang="en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6628" y="5676900"/>
            <a:ext cx="10232572" cy="8893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 Summer Reading Club Escape </a:t>
            </a:r>
            <a:r>
              <a:rPr lang="en-US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 </a:t>
            </a:r>
            <a:endParaRPr lang="en-CA" sz="4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8027"/>
            <a:ext cx="10515600" cy="31470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he numbers are decreasing in a pattern: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first by 5 (from 90 to 85), then by 10 (from 85 to 75), and then by 15 (from 75 to 60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). So,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that means the next number should decrease by 20 (60-20=40)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And the last number in the sequence will decrease by 25!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476" y="4401553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40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83593"/>
            <a:ext cx="10515600" cy="256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That didn’t work! Let’s have a closer look: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476" y="1954288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9687" y="6140932"/>
            <a:ext cx="40192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Click here to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t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ry the keypad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51" y="563399"/>
            <a:ext cx="10515600" cy="40236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You enter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4-0-1-5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into the key pad. 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Click.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door opens. Yes!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You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turn the handle and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find yourself in an empty room. You take a few steps forward and see another door in front of you.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Suddenly, a voice from a speaker startles you: “In order to escape the overnight library, you must solve three riddles. Begin by entering door 1.”</a:t>
            </a:r>
            <a:endParaRPr lang="en-US" sz="12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926413" y="3759365"/>
            <a:ext cx="2260906" cy="2913358"/>
            <a:chOff x="3054663" y="1400490"/>
            <a:chExt cx="3089205" cy="4856778"/>
          </a:xfrm>
        </p:grpSpPr>
        <p:pic>
          <p:nvPicPr>
            <p:cNvPr id="6" name="Picture 5" descr="Blogography × Doo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5" t="10241" r="17298" b="9880"/>
            <a:stretch/>
          </p:blipFill>
          <p:spPr>
            <a:xfrm>
              <a:off x="3143175" y="1400490"/>
              <a:ext cx="3000693" cy="48567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20967636">
              <a:off x="3054663" y="4202397"/>
              <a:ext cx="1680794" cy="99541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Word Scrambler</a:t>
              </a:r>
              <a:endParaRPr lang="en-CA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41477" y="4202309"/>
            <a:ext cx="505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</a:t>
            </a:r>
            <a:endParaRPr lang="en-CA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40179" y="4862101"/>
            <a:ext cx="24889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Click here to enter door 1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75849" y="1713297"/>
            <a:ext cx="11740445" cy="46269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729417" y="1183401"/>
            <a:ext cx="11033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Rearrange the letters to answer this joke:</a:t>
            </a:r>
          </a:p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endParaRPr lang="en-US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What do librarians take when they go fishing? </a:t>
            </a:r>
            <a:endParaRPr lang="en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307" y="401142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Word Scrambler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2963" y="5499820"/>
            <a:ext cx="312665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Click here when you have solved this riddle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9216" y="5488964"/>
            <a:ext cx="24889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Click here for a hint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677600"/>
              </p:ext>
            </p:extLst>
          </p:nvPr>
        </p:nvGraphicFramePr>
        <p:xfrm>
          <a:off x="1111804" y="2751691"/>
          <a:ext cx="10249836" cy="1813813"/>
        </p:xfrm>
        <a:graphic>
          <a:graphicData uri="http://schemas.openxmlformats.org/drawingml/2006/table">
            <a:tbl>
              <a:tblPr/>
              <a:tblGrid>
                <a:gridCol w="1281230">
                  <a:extLst>
                    <a:ext uri="{9D8B030D-6E8A-4147-A177-3AD203B41FA5}">
                      <a16:colId xmlns:a16="http://schemas.microsoft.com/office/drawing/2014/main" val="3878741297"/>
                    </a:ext>
                  </a:extLst>
                </a:gridCol>
                <a:gridCol w="1281229">
                  <a:extLst>
                    <a:ext uri="{9D8B030D-6E8A-4147-A177-3AD203B41FA5}">
                      <a16:colId xmlns:a16="http://schemas.microsoft.com/office/drawing/2014/main" val="3915194510"/>
                    </a:ext>
                  </a:extLst>
                </a:gridCol>
                <a:gridCol w="1281230">
                  <a:extLst>
                    <a:ext uri="{9D8B030D-6E8A-4147-A177-3AD203B41FA5}">
                      <a16:colId xmlns:a16="http://schemas.microsoft.com/office/drawing/2014/main" val="2887536486"/>
                    </a:ext>
                  </a:extLst>
                </a:gridCol>
                <a:gridCol w="1281229">
                  <a:extLst>
                    <a:ext uri="{9D8B030D-6E8A-4147-A177-3AD203B41FA5}">
                      <a16:colId xmlns:a16="http://schemas.microsoft.com/office/drawing/2014/main" val="3482645583"/>
                    </a:ext>
                  </a:extLst>
                </a:gridCol>
                <a:gridCol w="1281230">
                  <a:extLst>
                    <a:ext uri="{9D8B030D-6E8A-4147-A177-3AD203B41FA5}">
                      <a16:colId xmlns:a16="http://schemas.microsoft.com/office/drawing/2014/main" val="1878153990"/>
                    </a:ext>
                  </a:extLst>
                </a:gridCol>
                <a:gridCol w="1281229">
                  <a:extLst>
                    <a:ext uri="{9D8B030D-6E8A-4147-A177-3AD203B41FA5}">
                      <a16:colId xmlns:a16="http://schemas.microsoft.com/office/drawing/2014/main" val="2224164117"/>
                    </a:ext>
                  </a:extLst>
                </a:gridCol>
                <a:gridCol w="1281230">
                  <a:extLst>
                    <a:ext uri="{9D8B030D-6E8A-4147-A177-3AD203B41FA5}">
                      <a16:colId xmlns:a16="http://schemas.microsoft.com/office/drawing/2014/main" val="436209956"/>
                    </a:ext>
                  </a:extLst>
                </a:gridCol>
                <a:gridCol w="1281229">
                  <a:extLst>
                    <a:ext uri="{9D8B030D-6E8A-4147-A177-3AD203B41FA5}">
                      <a16:colId xmlns:a16="http://schemas.microsoft.com/office/drawing/2014/main" val="3570131303"/>
                    </a:ext>
                  </a:extLst>
                </a:gridCol>
              </a:tblGrid>
              <a:tr h="181381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09300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7688666" y="3446621"/>
            <a:ext cx="866274" cy="461665"/>
            <a:chOff x="563087" y="255538"/>
            <a:chExt cx="1646007" cy="1336607"/>
          </a:xfrm>
        </p:grpSpPr>
        <p:sp>
          <p:nvSpPr>
            <p:cNvPr id="3" name="Rectangle 2"/>
            <p:cNvSpPr/>
            <p:nvPr/>
          </p:nvSpPr>
          <p:spPr>
            <a:xfrm>
              <a:off x="563087" y="273359"/>
              <a:ext cx="1646007" cy="12643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0620" y="255538"/>
              <a:ext cx="1210941" cy="13366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05519" y="3460942"/>
            <a:ext cx="866274" cy="461665"/>
            <a:chOff x="1005723" y="297004"/>
            <a:chExt cx="1646007" cy="1336607"/>
          </a:xfrm>
        </p:grpSpPr>
        <p:sp>
          <p:nvSpPr>
            <p:cNvPr id="42" name="Rectangle 41"/>
            <p:cNvSpPr/>
            <p:nvPr/>
          </p:nvSpPr>
          <p:spPr>
            <a:xfrm>
              <a:off x="1005723" y="327829"/>
              <a:ext cx="1646007" cy="12643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75676" y="297004"/>
              <a:ext cx="840988" cy="13366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K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63893" y="3446620"/>
            <a:ext cx="866274" cy="461665"/>
            <a:chOff x="540029" y="-1466259"/>
            <a:chExt cx="1646007" cy="1336607"/>
          </a:xfrm>
        </p:grpSpPr>
        <p:sp>
          <p:nvSpPr>
            <p:cNvPr id="52" name="Rectangle 51"/>
            <p:cNvSpPr/>
            <p:nvPr/>
          </p:nvSpPr>
          <p:spPr>
            <a:xfrm>
              <a:off x="540029" y="-1440402"/>
              <a:ext cx="1646007" cy="12643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97801" y="-1466259"/>
              <a:ext cx="1210941" cy="13366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O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885850" y="3435973"/>
            <a:ext cx="866274" cy="461665"/>
            <a:chOff x="563087" y="255538"/>
            <a:chExt cx="1646007" cy="1336607"/>
          </a:xfrm>
        </p:grpSpPr>
        <p:sp>
          <p:nvSpPr>
            <p:cNvPr id="62" name="Rectangle 61"/>
            <p:cNvSpPr/>
            <p:nvPr/>
          </p:nvSpPr>
          <p:spPr>
            <a:xfrm>
              <a:off x="563087" y="273359"/>
              <a:ext cx="1646007" cy="12643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80620" y="255538"/>
              <a:ext cx="1210941" cy="13366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W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14633" y="3446620"/>
            <a:ext cx="866274" cy="461665"/>
            <a:chOff x="563087" y="255538"/>
            <a:chExt cx="1646007" cy="1336607"/>
          </a:xfrm>
        </p:grpSpPr>
        <p:sp>
          <p:nvSpPr>
            <p:cNvPr id="67" name="Rectangle 66"/>
            <p:cNvSpPr/>
            <p:nvPr/>
          </p:nvSpPr>
          <p:spPr>
            <a:xfrm>
              <a:off x="563087" y="273359"/>
              <a:ext cx="1646007" cy="12643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80620" y="255538"/>
              <a:ext cx="1210941" cy="13366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971164" y="3435890"/>
            <a:ext cx="866274" cy="461665"/>
            <a:chOff x="563087" y="255538"/>
            <a:chExt cx="1646007" cy="1336607"/>
          </a:xfrm>
        </p:grpSpPr>
        <p:sp>
          <p:nvSpPr>
            <p:cNvPr id="72" name="Rectangle 71"/>
            <p:cNvSpPr/>
            <p:nvPr/>
          </p:nvSpPr>
          <p:spPr>
            <a:xfrm>
              <a:off x="563087" y="273359"/>
              <a:ext cx="1646007" cy="12643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80620" y="255538"/>
              <a:ext cx="1210941" cy="13366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O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373007" y="3446620"/>
            <a:ext cx="866274" cy="461665"/>
            <a:chOff x="563087" y="255538"/>
            <a:chExt cx="1646007" cy="1336607"/>
          </a:xfrm>
        </p:grpSpPr>
        <p:sp>
          <p:nvSpPr>
            <p:cNvPr id="77" name="Rectangle 76"/>
            <p:cNvSpPr/>
            <p:nvPr/>
          </p:nvSpPr>
          <p:spPr>
            <a:xfrm>
              <a:off x="563087" y="273359"/>
              <a:ext cx="1646007" cy="12643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80620" y="255538"/>
              <a:ext cx="1210941" cy="13366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O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256347" y="3446620"/>
            <a:ext cx="866274" cy="461665"/>
            <a:chOff x="563087" y="255538"/>
            <a:chExt cx="1646007" cy="1336607"/>
          </a:xfrm>
        </p:grpSpPr>
        <p:sp>
          <p:nvSpPr>
            <p:cNvPr id="82" name="Rectangle 81"/>
            <p:cNvSpPr/>
            <p:nvPr/>
          </p:nvSpPr>
          <p:spPr>
            <a:xfrm>
              <a:off x="563087" y="273359"/>
              <a:ext cx="1646007" cy="12643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80620" y="255538"/>
              <a:ext cx="1210941" cy="13366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M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2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3213" y="2674125"/>
            <a:ext cx="6382525" cy="95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People often take an insect to use as bait when they go fishing... and librarians love to read!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1718" y="5621783"/>
            <a:ext cx="426551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2" action="ppaction://hlinksldjump"/>
              </a:rPr>
              <a:t>Click here to go back to the word scrambler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920" y="683844"/>
            <a:ext cx="10515600" cy="40236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“Bookworm!” you shout. 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“Congratulations,” you hear from the speaker. “Please proceed into the second room.”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950212" y="2963342"/>
            <a:ext cx="2684654" cy="3488266"/>
            <a:chOff x="3054663" y="1400490"/>
            <a:chExt cx="3089205" cy="4856778"/>
          </a:xfrm>
        </p:grpSpPr>
        <p:pic>
          <p:nvPicPr>
            <p:cNvPr id="13" name="Picture 12" descr="Blogography × Doo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5" t="10241" r="17298" b="9880"/>
            <a:stretch/>
          </p:blipFill>
          <p:spPr>
            <a:xfrm>
              <a:off x="3143175" y="1400490"/>
              <a:ext cx="3000693" cy="48567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20967636">
              <a:off x="3054663" y="4202397"/>
              <a:ext cx="1680794" cy="99541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Number cipher</a:t>
              </a:r>
              <a:endParaRPr lang="en-CA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56819" y="3678705"/>
            <a:ext cx="505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</a:t>
            </a:r>
            <a:endParaRPr lang="en-CA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13734" y="4353532"/>
            <a:ext cx="24889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Click here to enter door 2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74544" y="1202943"/>
            <a:ext cx="11704545" cy="48417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45" y="122002"/>
            <a:ext cx="10515600" cy="108094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Number Cipher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32948"/>
              </p:ext>
            </p:extLst>
          </p:nvPr>
        </p:nvGraphicFramePr>
        <p:xfrm>
          <a:off x="274534" y="2458748"/>
          <a:ext cx="11684010" cy="645869"/>
        </p:xfrm>
        <a:graphic>
          <a:graphicData uri="http://schemas.openxmlformats.org/drawingml/2006/table">
            <a:tbl>
              <a:tblPr/>
              <a:tblGrid>
                <a:gridCol w="449385">
                  <a:extLst>
                    <a:ext uri="{9D8B030D-6E8A-4147-A177-3AD203B41FA5}">
                      <a16:colId xmlns:a16="http://schemas.microsoft.com/office/drawing/2014/main" val="1173580605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911832851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2969627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11938345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6564578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99474348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50424537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7680655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54269651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74366584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552867841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4949245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21798011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545817404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0618510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199571918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9591614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06823985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844289092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618134310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201132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68139246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76341958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354023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75921702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00279178"/>
                    </a:ext>
                  </a:extLst>
                </a:gridCol>
              </a:tblGrid>
              <a:tr h="645869"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1</a:t>
                      </a:r>
                      <a:endParaRPr lang="en-CA" sz="2050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2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3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4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5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6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7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8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9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10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11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12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13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14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15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16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17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18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19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20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21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22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23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24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25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26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2097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3259"/>
              </p:ext>
            </p:extLst>
          </p:nvPr>
        </p:nvGraphicFramePr>
        <p:xfrm>
          <a:off x="274534" y="3103799"/>
          <a:ext cx="11684010" cy="735909"/>
        </p:xfrm>
        <a:graphic>
          <a:graphicData uri="http://schemas.openxmlformats.org/drawingml/2006/table">
            <a:tbl>
              <a:tblPr/>
              <a:tblGrid>
                <a:gridCol w="449385">
                  <a:extLst>
                    <a:ext uri="{9D8B030D-6E8A-4147-A177-3AD203B41FA5}">
                      <a16:colId xmlns:a16="http://schemas.microsoft.com/office/drawing/2014/main" val="1173580605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911832851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2969627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11938345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6564578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99474348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50424537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7680655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54269651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74366584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552867841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4949245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217980116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545817404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0618510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199571918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9591614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06823985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844289092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3618134310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201132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681392467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676341958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135402333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475921702"/>
                    </a:ext>
                  </a:extLst>
                </a:gridCol>
                <a:gridCol w="449385">
                  <a:extLst>
                    <a:ext uri="{9D8B030D-6E8A-4147-A177-3AD203B41FA5}">
                      <a16:colId xmlns:a16="http://schemas.microsoft.com/office/drawing/2014/main" val="200279178"/>
                    </a:ext>
                  </a:extLst>
                </a:gridCol>
              </a:tblGrid>
              <a:tr h="735909"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A</a:t>
                      </a:r>
                      <a:endParaRPr lang="en-CA" sz="2050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B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C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D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E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F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G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H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I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J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K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L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b="0" dirty="0" smtClean="0"/>
                        <a:t>M</a:t>
                      </a:r>
                      <a:endParaRPr lang="en-CA" sz="205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N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O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P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Q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R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S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T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U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V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W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X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Y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50" dirty="0" smtClean="0"/>
                        <a:t>Z</a:t>
                      </a:r>
                      <a:endParaRPr lang="en-CA" sz="2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2097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0162" y="1374837"/>
            <a:ext cx="11033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Use the legend below to solve the riddle by matching the numbers in the top row with their corresponding letters in the second row:</a:t>
            </a:r>
            <a:endParaRPr lang="en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356" y="4022411"/>
            <a:ext cx="1103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Bigfoot’s favourite book? </a:t>
            </a:r>
            <a:endParaRPr lang="en-CA" sz="3200" b="1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157215"/>
              </p:ext>
            </p:extLst>
          </p:nvPr>
        </p:nvGraphicFramePr>
        <p:xfrm>
          <a:off x="2048933" y="4741937"/>
          <a:ext cx="3251200" cy="603090"/>
        </p:xfrm>
        <a:graphic>
          <a:graphicData uri="http://schemas.openxmlformats.org/drawingml/2006/table">
            <a:tbl>
              <a:tblPr/>
              <a:tblGrid>
                <a:gridCol w="650240">
                  <a:extLst>
                    <a:ext uri="{9D8B030D-6E8A-4147-A177-3AD203B41FA5}">
                      <a16:colId xmlns:a16="http://schemas.microsoft.com/office/drawing/2014/main" val="3605509041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671674977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4074149689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3039286601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1734800007"/>
                    </a:ext>
                  </a:extLst>
                </a:gridCol>
              </a:tblGrid>
              <a:tr h="603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CA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1687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53185"/>
              </p:ext>
            </p:extLst>
          </p:nvPr>
        </p:nvGraphicFramePr>
        <p:xfrm>
          <a:off x="6252010" y="4740641"/>
          <a:ext cx="4267200" cy="60438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5117553"/>
                    </a:ext>
                  </a:extLst>
                </a:gridCol>
              </a:tblGrid>
              <a:tr h="6043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</a:t>
                      </a:r>
                      <a:endParaRPr lang="en-CA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58771"/>
              </p:ext>
            </p:extLst>
          </p:nvPr>
        </p:nvGraphicFramePr>
        <p:xfrm>
          <a:off x="6252010" y="5329470"/>
          <a:ext cx="4267200" cy="606405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5117553"/>
                    </a:ext>
                  </a:extLst>
                </a:gridCol>
              </a:tblGrid>
              <a:tr h="60640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91732" y="6216559"/>
            <a:ext cx="61205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Click here when you have solved this riddle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88597"/>
              </p:ext>
            </p:extLst>
          </p:nvPr>
        </p:nvGraphicFramePr>
        <p:xfrm>
          <a:off x="2048933" y="5345027"/>
          <a:ext cx="3251201" cy="606405"/>
        </p:xfrm>
        <a:graphic>
          <a:graphicData uri="http://schemas.openxmlformats.org/drawingml/2006/table">
            <a:tbl>
              <a:tblPr/>
              <a:tblGrid>
                <a:gridCol w="649663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645737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  <a:gridCol w="647701">
                  <a:extLst>
                    <a:ext uri="{9D8B030D-6E8A-4147-A177-3AD203B41FA5}">
                      <a16:colId xmlns:a16="http://schemas.microsoft.com/office/drawing/2014/main" val="365117553"/>
                    </a:ext>
                  </a:extLst>
                </a:gridCol>
              </a:tblGrid>
              <a:tr h="60640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5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519154" y="2973436"/>
            <a:ext cx="2684654" cy="3488266"/>
            <a:chOff x="3054663" y="1400490"/>
            <a:chExt cx="3089205" cy="4856778"/>
          </a:xfrm>
        </p:grpSpPr>
        <p:pic>
          <p:nvPicPr>
            <p:cNvPr id="16" name="Picture 15" descr="Blogography × Doo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5" t="10241" r="17298" b="9880"/>
            <a:stretch/>
          </p:blipFill>
          <p:spPr>
            <a:xfrm>
              <a:off x="3143175" y="1400490"/>
              <a:ext cx="3000693" cy="485677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20967636">
              <a:off x="3054663" y="4202397"/>
              <a:ext cx="1680794" cy="99541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Reverse Alphabet</a:t>
              </a:r>
              <a:endParaRPr lang="en-CA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49495" y="3637929"/>
            <a:ext cx="505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</a:t>
            </a:r>
            <a:endParaRPr lang="en-CA" sz="4400" b="1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52714" y="451774"/>
            <a:ext cx="10976733" cy="4023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Hairy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Potter!” you shout.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“Congratulations,” you hear again. “Please proceed into the third and final room.”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0380" y="4363626"/>
            <a:ext cx="24889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Click here to enter door 3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38" y="80359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Reverse Alphabet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42475"/>
              </p:ext>
            </p:extLst>
          </p:nvPr>
        </p:nvGraphicFramePr>
        <p:xfrm>
          <a:off x="712421" y="3104004"/>
          <a:ext cx="5512394" cy="851240"/>
        </p:xfrm>
        <a:graphic>
          <a:graphicData uri="http://schemas.openxmlformats.org/drawingml/2006/table">
            <a:tbl>
              <a:tblPr/>
              <a:tblGrid>
                <a:gridCol w="458886">
                  <a:extLst>
                    <a:ext uri="{9D8B030D-6E8A-4147-A177-3AD203B41FA5}">
                      <a16:colId xmlns:a16="http://schemas.microsoft.com/office/drawing/2014/main" val="1173580605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911832851"/>
                    </a:ext>
                  </a:extLst>
                </a:gridCol>
                <a:gridCol w="459217">
                  <a:extLst>
                    <a:ext uri="{9D8B030D-6E8A-4147-A177-3AD203B41FA5}">
                      <a16:colId xmlns:a16="http://schemas.microsoft.com/office/drawing/2014/main" val="1629696277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2656457833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1676806556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3542696517"/>
                    </a:ext>
                  </a:extLst>
                </a:gridCol>
                <a:gridCol w="467667">
                  <a:extLst>
                    <a:ext uri="{9D8B030D-6E8A-4147-A177-3AD203B41FA5}">
                      <a16:colId xmlns:a16="http://schemas.microsoft.com/office/drawing/2014/main" val="349492453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99571918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4068239853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3618134310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4201132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75921702"/>
                    </a:ext>
                  </a:extLst>
                </a:gridCol>
              </a:tblGrid>
              <a:tr h="8512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</a:t>
                      </a:r>
                      <a:endParaRPr lang="en-CA" sz="22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209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81847"/>
              </p:ext>
            </p:extLst>
          </p:nvPr>
        </p:nvGraphicFramePr>
        <p:xfrm>
          <a:off x="708090" y="2271010"/>
          <a:ext cx="5516725" cy="837553"/>
        </p:xfrm>
        <a:graphic>
          <a:graphicData uri="http://schemas.openxmlformats.org/drawingml/2006/table">
            <a:tbl>
              <a:tblPr/>
              <a:tblGrid>
                <a:gridCol w="458886">
                  <a:extLst>
                    <a:ext uri="{9D8B030D-6E8A-4147-A177-3AD203B41FA5}">
                      <a16:colId xmlns:a16="http://schemas.microsoft.com/office/drawing/2014/main" val="1173580605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911832851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1629696277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2656457833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1676806556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3542696517"/>
                    </a:ext>
                  </a:extLst>
                </a:gridCol>
                <a:gridCol w="468979">
                  <a:extLst>
                    <a:ext uri="{9D8B030D-6E8A-4147-A177-3AD203B41FA5}">
                      <a16:colId xmlns:a16="http://schemas.microsoft.com/office/drawing/2014/main" val="3494924533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3199571918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4068239853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3618134310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42011327"/>
                    </a:ext>
                  </a:extLst>
                </a:gridCol>
                <a:gridCol w="458886">
                  <a:extLst>
                    <a:ext uri="{9D8B030D-6E8A-4147-A177-3AD203B41FA5}">
                      <a16:colId xmlns:a16="http://schemas.microsoft.com/office/drawing/2014/main" val="475921702"/>
                    </a:ext>
                  </a:extLst>
                </a:gridCol>
              </a:tblGrid>
              <a:tr h="83755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20973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66438" y="1190080"/>
            <a:ext cx="11033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Use the legend to solve the riddle by matching the letters from the top row with their corresponding letters in the second row.</a:t>
            </a:r>
            <a:endParaRPr lang="en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69126" y="2426920"/>
            <a:ext cx="3184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building has the most stories?</a:t>
            </a:r>
            <a:endParaRPr lang="en-CA" sz="2800" b="1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24308"/>
              </p:ext>
            </p:extLst>
          </p:nvPr>
        </p:nvGraphicFramePr>
        <p:xfrm>
          <a:off x="2546744" y="4604751"/>
          <a:ext cx="4267200" cy="483194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5117553"/>
                    </a:ext>
                  </a:extLst>
                </a:gridCol>
              </a:tblGrid>
              <a:tr h="48319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74583"/>
              </p:ext>
            </p:extLst>
          </p:nvPr>
        </p:nvGraphicFramePr>
        <p:xfrm>
          <a:off x="2546744" y="5083751"/>
          <a:ext cx="4267200" cy="51816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65117553"/>
                    </a:ext>
                  </a:extLst>
                </a:gridCol>
              </a:tblGrid>
              <a:tr h="483194"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891532"/>
              </p:ext>
            </p:extLst>
          </p:nvPr>
        </p:nvGraphicFramePr>
        <p:xfrm>
          <a:off x="6989945" y="5082819"/>
          <a:ext cx="5061364" cy="519092"/>
        </p:xfrm>
        <a:graphic>
          <a:graphicData uri="http://schemas.openxmlformats.org/drawingml/2006/table">
            <a:tbl>
              <a:tblPr/>
              <a:tblGrid>
                <a:gridCol w="723052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365117553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328741108"/>
                    </a:ext>
                  </a:extLst>
                </a:gridCol>
              </a:tblGrid>
              <a:tr h="519092"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90560"/>
              </p:ext>
            </p:extLst>
          </p:nvPr>
        </p:nvGraphicFramePr>
        <p:xfrm>
          <a:off x="6989945" y="4600557"/>
          <a:ext cx="5061364" cy="483194"/>
        </p:xfrm>
        <a:graphic>
          <a:graphicData uri="http://schemas.openxmlformats.org/drawingml/2006/table">
            <a:tbl>
              <a:tblPr/>
              <a:tblGrid>
                <a:gridCol w="726575">
                  <a:extLst>
                    <a:ext uri="{9D8B030D-6E8A-4147-A177-3AD203B41FA5}">
                      <a16:colId xmlns:a16="http://schemas.microsoft.com/office/drawing/2014/main" val="2170649466"/>
                    </a:ext>
                  </a:extLst>
                </a:gridCol>
                <a:gridCol w="719529">
                  <a:extLst>
                    <a:ext uri="{9D8B030D-6E8A-4147-A177-3AD203B41FA5}">
                      <a16:colId xmlns:a16="http://schemas.microsoft.com/office/drawing/2014/main" val="1682800267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242708169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1070235557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178512068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365117553"/>
                    </a:ext>
                  </a:extLst>
                </a:gridCol>
                <a:gridCol w="723052">
                  <a:extLst>
                    <a:ext uri="{9D8B030D-6E8A-4147-A177-3AD203B41FA5}">
                      <a16:colId xmlns:a16="http://schemas.microsoft.com/office/drawing/2014/main" val="2328741108"/>
                    </a:ext>
                  </a:extLst>
                </a:gridCol>
              </a:tblGrid>
              <a:tr h="48319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7011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41025"/>
              </p:ext>
            </p:extLst>
          </p:nvPr>
        </p:nvGraphicFramePr>
        <p:xfrm>
          <a:off x="113608" y="5107958"/>
          <a:ext cx="2134404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468">
                  <a:extLst>
                    <a:ext uri="{9D8B030D-6E8A-4147-A177-3AD203B41FA5}">
                      <a16:colId xmlns:a16="http://schemas.microsoft.com/office/drawing/2014/main" val="85014177"/>
                    </a:ext>
                  </a:extLst>
                </a:gridCol>
                <a:gridCol w="711468">
                  <a:extLst>
                    <a:ext uri="{9D8B030D-6E8A-4147-A177-3AD203B41FA5}">
                      <a16:colId xmlns:a16="http://schemas.microsoft.com/office/drawing/2014/main" val="3670423354"/>
                    </a:ext>
                  </a:extLst>
                </a:gridCol>
                <a:gridCol w="711468">
                  <a:extLst>
                    <a:ext uri="{9D8B030D-6E8A-4147-A177-3AD203B41FA5}">
                      <a16:colId xmlns:a16="http://schemas.microsoft.com/office/drawing/2014/main" val="10614574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94206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53393"/>
              </p:ext>
            </p:extLst>
          </p:nvPr>
        </p:nvGraphicFramePr>
        <p:xfrm>
          <a:off x="113608" y="4604751"/>
          <a:ext cx="2134404" cy="509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468">
                  <a:extLst>
                    <a:ext uri="{9D8B030D-6E8A-4147-A177-3AD203B41FA5}">
                      <a16:colId xmlns:a16="http://schemas.microsoft.com/office/drawing/2014/main" val="85014177"/>
                    </a:ext>
                  </a:extLst>
                </a:gridCol>
                <a:gridCol w="711468">
                  <a:extLst>
                    <a:ext uri="{9D8B030D-6E8A-4147-A177-3AD203B41FA5}">
                      <a16:colId xmlns:a16="http://schemas.microsoft.com/office/drawing/2014/main" val="3670423354"/>
                    </a:ext>
                  </a:extLst>
                </a:gridCol>
                <a:gridCol w="711468">
                  <a:extLst>
                    <a:ext uri="{9D8B030D-6E8A-4147-A177-3AD203B41FA5}">
                      <a16:colId xmlns:a16="http://schemas.microsoft.com/office/drawing/2014/main" val="1061457405"/>
                    </a:ext>
                  </a:extLst>
                </a:gridCol>
              </a:tblGrid>
              <a:tr h="509907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</a:t>
                      </a:r>
                      <a:endParaRPr lang="en-CA" sz="2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94206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2971754" y="5940207"/>
            <a:ext cx="662267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2" action="ppaction://hlinksldjump"/>
              </a:rPr>
              <a:t>Click here when you have solved this riddle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Picture 28" descr="&lt;strong&gt;Buildings&lt;/strong&gt; | Free Stock Photo | Illustration of offic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70" y="1598211"/>
            <a:ext cx="3275717" cy="32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92055" y="3260361"/>
            <a:ext cx="2684654" cy="3488266"/>
            <a:chOff x="3054663" y="1400490"/>
            <a:chExt cx="3089205" cy="4856778"/>
          </a:xfrm>
        </p:grpSpPr>
        <p:pic>
          <p:nvPicPr>
            <p:cNvPr id="5" name="Picture 4" descr="Blogography × Doo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5" t="10241" r="17298" b="9880"/>
            <a:stretch/>
          </p:blipFill>
          <p:spPr>
            <a:xfrm>
              <a:off x="3143175" y="1400490"/>
              <a:ext cx="3000693" cy="485677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20967636">
              <a:off x="3054663" y="4202397"/>
              <a:ext cx="1680794" cy="99541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EXIT!</a:t>
              </a:r>
              <a:endParaRPr lang="en-CA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8" name="Picture 4" descr="Old Key Clipart - Clipart Sugg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58" y="4823238"/>
            <a:ext cx="2079625" cy="13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067994">
            <a:off x="2378857" y="4819828"/>
            <a:ext cx="88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Clink!</a:t>
            </a:r>
            <a:endParaRPr lang="en-CA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94024" y="428049"/>
            <a:ext cx="10515600" cy="3111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“The Public Library!” you shout excitedly.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Clink!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key drops from the ceiling. You pick it up, insert it into the lock, open the door, and step outside. It’s no longer raining. 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“Phew! That was… uh… interesting,” you say to yourself as you dash home.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999846" y="4399882"/>
            <a:ext cx="0" cy="126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16462" y="5257639"/>
            <a:ext cx="152400" cy="21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10124" y="4672386"/>
            <a:ext cx="161176" cy="56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412430" y="5406452"/>
            <a:ext cx="0" cy="126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88638" y="4418205"/>
            <a:ext cx="152400" cy="21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193930" y="5200738"/>
            <a:ext cx="161176" cy="56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902878">
            <a:off x="4285194" y="5214733"/>
            <a:ext cx="1734440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latin typeface="Verdana" panose="020B0604030504040204" pitchFamily="34" charset="0"/>
              <a:ea typeface="Verdana" panose="020B0604030504040204" pitchFamily="34" charset="0"/>
              <a:hlinkClick r:id="rId5" action="ppaction://hlinksldjump"/>
            </a:endParaRPr>
          </a:p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5" action="ppaction://hlinksldjump"/>
              </a:rPr>
              <a:t>Click here to exit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902" y="1573889"/>
            <a:ext cx="5145227" cy="46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idth=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8" y="210517"/>
            <a:ext cx="12573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2771" y="3280460"/>
            <a:ext cx="7828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End </a:t>
            </a:r>
            <a:endParaRPr lang="en-CA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92" y="793425"/>
            <a:ext cx="11043425" cy="24886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late on a summer evening, and you’re walking back home from soccer practice.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Suddenly, the sky turns grey, and it starts to rain. You shuffle into an alleyway to escape the rain. You see an ominous-looking building with the sign 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CA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88062" y="3646449"/>
            <a:ext cx="2509567" cy="3011482"/>
            <a:chOff x="9165760" y="3602990"/>
            <a:chExt cx="2509567" cy="3011482"/>
          </a:xfrm>
        </p:grpSpPr>
        <p:pic>
          <p:nvPicPr>
            <p:cNvPr id="2050" name="Picture 2" descr="Library Building Clipart, Transparent PNG Clipart Images Free Download -  ClipartM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667">
                          <a14:foregroundMark x1="45667" y1="10556" x2="45667" y2="10556"/>
                          <a14:foregroundMark x1="33333" y1="9722" x2="33333" y2="9722"/>
                          <a14:foregroundMark x1="41333" y1="13889" x2="41333" y2="13889"/>
                          <a14:foregroundMark x1="29000" y1="13333" x2="29000" y2="13333"/>
                          <a14:foregroundMark x1="43000" y1="15278" x2="43000" y2="15278"/>
                          <a14:foregroundMark x1="50667" y1="14444" x2="50667" y2="14444"/>
                          <a14:foregroundMark x1="38000" y1="16111" x2="38000" y2="16111"/>
                          <a14:foregroundMark x1="35000" y1="10000" x2="35000" y2="10000"/>
                          <a14:foregroundMark x1="37000" y1="7222" x2="39333" y2="7222"/>
                          <a14:foregroundMark x1="56333" y1="8056" x2="56333" y2="8056"/>
                          <a14:foregroundMark x1="54333" y1="8056" x2="54333" y2="8056"/>
                          <a14:foregroundMark x1="32000" y1="4722" x2="32000" y2="4722"/>
                          <a14:foregroundMark x1="32000" y1="4722" x2="32000" y2="4722"/>
                          <a14:foregroundMark x1="32000" y1="11389" x2="32000" y2="11389"/>
                          <a14:foregroundMark x1="36000" y1="15833" x2="38333" y2="18056"/>
                          <a14:foregroundMark x1="44000" y1="20556" x2="44000" y2="20556"/>
                          <a14:foregroundMark x1="50667" y1="14444" x2="50667" y2="14444"/>
                          <a14:foregroundMark x1="50667" y1="14444" x2="50667" y2="14444"/>
                          <a14:foregroundMark x1="45333" y1="5833" x2="45333" y2="5833"/>
                          <a14:foregroundMark x1="45333" y1="5833" x2="45333" y2="5833"/>
                          <a14:foregroundMark x1="49333" y1="6389" x2="49333" y2="6389"/>
                          <a14:foregroundMark x1="49333" y1="6389" x2="50667" y2="6389"/>
                          <a14:foregroundMark x1="26667" y1="8056" x2="26667" y2="8056"/>
                          <a14:foregroundMark x1="31333" y1="5000" x2="31333" y2="5000"/>
                          <a14:foregroundMark x1="54333" y1="11667" x2="54333" y2="11667"/>
                          <a14:foregroundMark x1="48667" y1="11944" x2="48667" y2="11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760" y="3602990"/>
              <a:ext cx="2509567" cy="30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71205" y="3646449"/>
              <a:ext cx="1635049" cy="76943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42692" y="2552385"/>
            <a:ext cx="74664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“That’s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strange,”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think to yourself. “I didn’t know there was a library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here.”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pull on the door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handle, enter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allow the door to close behind you. 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Click.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door locks.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Vector drawing of weather forecast color symbol for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238" y="1130805"/>
            <a:ext cx="3889214" cy="38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80330" y="1208167"/>
            <a:ext cx="10515600" cy="2222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&lt;strong&gt;Stairs&lt;/strong&gt; Brick Png Clipart by clipartcotttage on Deviant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18204"/>
            <a:ext cx="3788929" cy="2035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330" y="1812834"/>
            <a:ext cx="76053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library is dark and appears empty.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a few nervous steps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forward and come to a staircase.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780330" y="3987161"/>
            <a:ext cx="102482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walk down the stairs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see a long hallway. The first door on your left has the word “Quiet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written on it. You grasp the doorknob and slowly turn it.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81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57666" y="1218523"/>
            <a:ext cx="6178031" cy="3691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open the door and are shocked to see an  owl perched on a pile of books, quietly reading.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“Oh, hello,” the owl exclaims. “Welcome to the overnight library. This area is for quiet reading. You’re welcome to spend the night here reading, if you 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You just need to be 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really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quiet.”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5181" y="1218524"/>
            <a:ext cx="3357735" cy="45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1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56562" y="934823"/>
            <a:ext cx="7205678" cy="3009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“Uh, no thanks,” you say. “Do you know how I can get out of here? My parents are expecting me home.”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“The only other exit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at the end of this long hallway,” the monster replies. “But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one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been able to figure out the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combination on the keypad.”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“Ok, thanks!” you say. You quietly shut the door and walk to the end of the hallway.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l="3047" t="6685" r="3601" b="3261"/>
          <a:stretch/>
        </p:blipFill>
        <p:spPr>
          <a:xfrm>
            <a:off x="8032441" y="1729703"/>
            <a:ext cx="3757961" cy="3534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09671" y="2966225"/>
            <a:ext cx="70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EXIT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codeklavier | Free SV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22" y="3497171"/>
            <a:ext cx="322044" cy="3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561" y="1873405"/>
            <a:ext cx="10783229" cy="3590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9539" y="560400"/>
            <a:ext cx="10781686" cy="367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reach the door. You see the keypad and a riddle.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 the next two numbers in the sequence to unlock the door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9539" y="3446907"/>
            <a:ext cx="7673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077837" y="5733368"/>
            <a:ext cx="3266323" cy="4092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Click here for a hint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590" y="5742494"/>
            <a:ext cx="457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Click here to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t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4" action="ppaction://hlinksldjump"/>
              </a:rPr>
              <a:t>ry the keypad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 descr="codeklavier | Free SV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433" y="2861922"/>
            <a:ext cx="2477934" cy="24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3487"/>
            <a:ext cx="10515600" cy="25699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he numbers are decreasing in a pattern: first by 5 (from 90 to 85), then by 10 (from 85 to 75), and then by 15 (from 75 to 60).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So, if the next two numbers follow that pattern, the correct answer should be… 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117739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6817" y="5520474"/>
            <a:ext cx="403166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Click here to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t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ry the keypad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995813" y="5520474"/>
            <a:ext cx="354634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5" action="ppaction://hlinksldjump"/>
              </a:rPr>
              <a:t>Click here for another hint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6128"/>
            <a:ext cx="10515600" cy="31470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numbers are decreasing in a pattern: first by 5 (from 90 to 85), then by 10 (from 85 to 75), and then by 15 (from 75 to 60). So, that means the next number should decrease by 20 (60-20=?).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And, finally, the last number in the sequence will decrease from that by 25!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63690"/>
            <a:ext cx="10515600" cy="256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Let’s have a closer look: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476" y="1719696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4973" y="6030131"/>
            <a:ext cx="372450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 action="ppaction://hlinksldjump"/>
              </a:rPr>
              <a:t>Click here to </a:t>
            </a:r>
            <a:r>
              <a:rPr lang="en-US" sz="2400" dirty="0">
                <a:hlinkClick r:id="rId3" action="ppaction://hlinksldjump"/>
              </a:rPr>
              <a:t>t</a:t>
            </a:r>
            <a:r>
              <a:rPr lang="en-US" sz="2400" dirty="0" smtClean="0">
                <a:hlinkClick r:id="rId3" action="ppaction://hlinksldjump"/>
              </a:rPr>
              <a:t>ry the keypad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0476" y="4289654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6521" y="500182"/>
            <a:ext cx="1007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</a:rPr>
              <a:t>90, 85, 75, 60, ___ , ___</a:t>
            </a:r>
            <a:endParaRPr lang="en-CA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9669" y="1706970"/>
            <a:ext cx="644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Click on a set of numbers to enter into the keypad</a:t>
            </a:r>
            <a:endParaRPr lang="en-CA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46519" y="2375149"/>
            <a:ext cx="2330245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50, 35</a:t>
            </a:r>
            <a:endParaRPr lang="en-CA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1046519" y="3689659"/>
            <a:ext cx="2330245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30, 10</a:t>
            </a:r>
            <a:endParaRPr lang="en-CA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1046518" y="5004169"/>
            <a:ext cx="2330245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75, 90</a:t>
            </a:r>
            <a:endParaRPr lang="en-CA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4852218" y="2375149"/>
            <a:ext cx="2330245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40, 20</a:t>
            </a:r>
            <a:endParaRPr lang="en-CA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18278" y="3689659"/>
            <a:ext cx="2330245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45, 30</a:t>
            </a:r>
            <a:endParaRPr lang="en-CA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18278" y="5004169"/>
            <a:ext cx="2330245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90, 85</a:t>
            </a:r>
            <a:endParaRPr lang="en-CA" sz="6600" dirty="0"/>
          </a:p>
        </p:txBody>
      </p:sp>
      <p:sp>
        <p:nvSpPr>
          <p:cNvPr id="13" name="TextBox 12"/>
          <p:cNvSpPr txBox="1"/>
          <p:nvPr/>
        </p:nvSpPr>
        <p:spPr>
          <a:xfrm>
            <a:off x="8763766" y="2375149"/>
            <a:ext cx="2330245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66, 65</a:t>
            </a:r>
            <a:endParaRPr lang="en-CA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8763765" y="3689659"/>
            <a:ext cx="2330245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4" action="ppaction://hlinksldjump"/>
              </a:rPr>
              <a:t>40, </a:t>
            </a:r>
            <a:r>
              <a:rPr lang="en-US" sz="6600" dirty="0">
                <a:hlinkClick r:id="rId4" action="ppaction://hlinksldjump"/>
              </a:rPr>
              <a:t>1</a:t>
            </a:r>
            <a:r>
              <a:rPr lang="en-US" sz="6600" dirty="0" smtClean="0">
                <a:hlinkClick r:id="rId4" action="ppaction://hlinksldjump"/>
              </a:rPr>
              <a:t>5</a:t>
            </a:r>
            <a:endParaRPr lang="en-CA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8825296" y="5004169"/>
            <a:ext cx="2294988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hlinkClick r:id="rId3" action="ppaction://hlinksldjump"/>
              </a:rPr>
              <a:t>35, 05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946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5341ffb6-9f44-4f1b-9ccc-ac841d6afe01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ApprovalStatus xmlns="588dd58b-c235-4de7-be6d-a821336e58b0" xsi:nil="true"/>
    <BLApprovers xmlns="588dd58b-c235-4de7-be6d-a821336e58b0" xsi:nil="true"/>
    <BLApprovalHistory xmlns="588dd58b-c235-4de7-be6d-a821336e58b0" xsi:nil="true"/>
    <BLApprovalDate xmlns="588dd58b-c235-4de7-be6d-a821336e58b0" xsi:nil="true"/>
    <_dlc_DocId xmlns="9c7b64a9-7dcb-496c-9b16-ac5eef1d54ce">LAC4ACC-507521486-20802</_dlc_DocId>
    <_dlc_DocIdUrl xmlns="9c7b64a9-7dcb-496c-9b16-ac5eef1d54ce">
      <Url>http://collaboration/sites/access/TDSRC/_layouts/15/DocIdRedir.aspx?ID=LAC4ACC-507521486-20802</Url>
      <Description>LAC4ACC-507521486-20802</Description>
    </_dlc_DocIdUrl>
    <IconOverlay xmlns="http://schemas.microsoft.com/sharepoint/v4" xsi:nil="true"/>
    <Document_x0020_Category xmlns="6c2bb89f-a306-4043-9a07-9a2c8d0b486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B1527254601469524AC7281A896A4" ma:contentTypeVersion="27" ma:contentTypeDescription="Create a new document." ma:contentTypeScope="" ma:versionID="4c62d943a242f08edc38f76c6e428ae2">
  <xsd:schema xmlns:xsd="http://www.w3.org/2001/XMLSchema" xmlns:xs="http://www.w3.org/2001/XMLSchema" xmlns:p="http://schemas.microsoft.com/office/2006/metadata/properties" xmlns:ns2="588dd58b-c235-4de7-be6d-a821336e58b0" xmlns:ns3="6c2bb89f-a306-4043-9a07-9a2c8d0b4862" xmlns:ns4="8eb1f6f2-9b9d-4b77-bc0c-8cd5e0b5ef69" xmlns:ns5="9c7b64a9-7dcb-496c-9b16-ac5eef1d54ce" xmlns:ns6="http://schemas.microsoft.com/sharepoint/v4" targetNamespace="http://schemas.microsoft.com/office/2006/metadata/properties" ma:root="true" ma:fieldsID="f1b6f7e96a0e8611358f1468db1a4d2a" ns2:_="" ns3:_="" ns4:_="" ns5:_="" ns6:_="">
    <xsd:import namespace="588dd58b-c235-4de7-be6d-a821336e58b0"/>
    <xsd:import namespace="6c2bb89f-a306-4043-9a07-9a2c8d0b4862"/>
    <xsd:import namespace="8eb1f6f2-9b9d-4b77-bc0c-8cd5e0b5ef69"/>
    <xsd:import namespace="9c7b64a9-7dcb-496c-9b16-ac5eef1d54c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BLApprovalDate" minOccurs="0"/>
                <xsd:element ref="ns2:BLApprovalHistory" minOccurs="0"/>
                <xsd:element ref="ns2:BLApprovalStatus" minOccurs="0"/>
                <xsd:element ref="ns2:BLApprovers" minOccurs="0"/>
                <xsd:element ref="ns4:SharedWithUsers" minOccurs="0"/>
                <xsd:element ref="ns3:Document_x0020_Category" minOccurs="0"/>
                <xsd:element ref="ns5:_dlc_DocId" minOccurs="0"/>
                <xsd:element ref="ns5:_dlc_DocIdUrl" minOccurs="0"/>
                <xsd:element ref="ns5:_dlc_DocIdPersistId" minOccurs="0"/>
                <xsd:element ref="ns6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dd58b-c235-4de7-be6d-a821336e58b0" elementFormDefault="qualified">
    <xsd:import namespace="http://schemas.microsoft.com/office/2006/documentManagement/types"/>
    <xsd:import namespace="http://schemas.microsoft.com/office/infopath/2007/PartnerControls"/>
    <xsd:element name="BLApprovalDate" ma:index="2" nillable="true" ma:displayName="Review-Approval Date" ma:format="DateOnly" ma:hidden="true" ma:internalName="BLApprovalDate" ma:readOnly="false">
      <xsd:simpleType>
        <xsd:restriction base="dms:DateTime"/>
      </xsd:simpleType>
    </xsd:element>
    <xsd:element name="BLApprovalHistory" ma:index="3" nillable="true" ma:displayName="Review-Approval History" ma:hidden="true" ma:internalName="BLApprovalHistory" ma:readOnly="false">
      <xsd:simpleType>
        <xsd:restriction base="dms:Note"/>
      </xsd:simpleType>
    </xsd:element>
    <xsd:element name="BLApprovalStatus" ma:index="4" nillable="true" ma:displayName="Review-Approval Status" ma:hidden="true" ma:internalName="BLApprovalStatus" ma:readOnly="false">
      <xsd:simpleType>
        <xsd:restriction base="dms:Text">
          <xsd:maxLength value="255"/>
        </xsd:restriction>
      </xsd:simpleType>
    </xsd:element>
    <xsd:element name="BLApprovers" ma:index="5" nillable="true" ma:displayName="Reviewers-Approvers" ma:hidden="true" ma:internalName="BLApprover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bb89f-a306-4043-9a07-9a2c8d0b486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9" nillable="true" ma:displayName="Document Category" ma:list="{4d186573-6fc2-458c-be6e-1f805ee63a08}" ma:internalName="Document_x0020_Category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1f6f2-9b9d-4b77-bc0c-8cd5e0b5ef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b64a9-7dcb-496c-9b16-ac5eef1d54ce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28682B8-5E09-43FD-961D-D86CD547C7E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26AB544-95FF-45DE-B549-47583C6FC693}">
  <ds:schemaRefs>
    <ds:schemaRef ds:uri="588dd58b-c235-4de7-be6d-a821336e58b0"/>
    <ds:schemaRef ds:uri="http://purl.org/dc/elements/1.1/"/>
    <ds:schemaRef ds:uri="http://schemas.microsoft.com/office/2006/metadata/properties"/>
    <ds:schemaRef ds:uri="9c7b64a9-7dcb-496c-9b16-ac5eef1d54ce"/>
    <ds:schemaRef ds:uri="http://schemas.microsoft.com/sharepoint/v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eb1f6f2-9b9d-4b77-bc0c-8cd5e0b5ef69"/>
    <ds:schemaRef ds:uri="http://schemas.microsoft.com/office/2006/documentManagement/types"/>
    <ds:schemaRef ds:uri="6c2bb89f-a306-4043-9a07-9a2c8d0b486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82C0F7-DD59-493D-A959-F2D2E847F1C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EF81EC2-32E2-4D2B-A4CD-8320CFB81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dd58b-c235-4de7-be6d-a821336e58b0"/>
    <ds:schemaRef ds:uri="6c2bb89f-a306-4043-9a07-9a2c8d0b4862"/>
    <ds:schemaRef ds:uri="8eb1f6f2-9b9d-4b77-bc0c-8cd5e0b5ef69"/>
    <ds:schemaRef ds:uri="9c7b64a9-7dcb-496c-9b16-ac5eef1d54c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0FA4F488-D329-4CC8-8891-24467745E1E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1206</Words>
  <Application>Microsoft Office PowerPoint</Application>
  <PresentationFormat>Widescreen</PresentationFormat>
  <Paragraphs>239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Cipher</vt:lpstr>
      <vt:lpstr>PowerPoint Presentation</vt:lpstr>
      <vt:lpstr>Reverse Alphabet</vt:lpstr>
      <vt:lpstr>PowerPoint Presentation</vt:lpstr>
      <vt:lpstr>PowerPoint Presentation</vt:lpstr>
    </vt:vector>
  </TitlesOfParts>
  <Company>Toronto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your own adventure!</dc:title>
  <dc:creator>Daniel Colangelo</dc:creator>
  <cp:lastModifiedBy>Jennifer Borkowski</cp:lastModifiedBy>
  <cp:revision>159</cp:revision>
  <dcterms:created xsi:type="dcterms:W3CDTF">2021-12-29T19:37:44Z</dcterms:created>
  <dcterms:modified xsi:type="dcterms:W3CDTF">2023-04-28T13:17:30Z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0x0101001F0B1527254601469524AC7281A896A4</vt:lpwstr>
  </property>
  <property fmtid="{D5CDD505-2E9C-101B-9397-08002B2CF9AE}" pid="3" name="_dlc_DocIdItemGuid">
    <vt:lpwstr>89dff504-4f12-4411-a0db-eccbb8d94845</vt:lpwstr>
  </property>
</Properties>
</file>